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  <p:sldId id="261" r:id="rId10"/>
  </p:sldIdLst>
  <p:sldSz cx="10058400" cy="777240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62" y="-84"/>
      </p:cViewPr>
      <p:guideLst>
        <p:guide orient="horz" pos="2225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1680" y="3581062"/>
            <a:ext cx="502920" cy="1172013"/>
          </a:xfrm>
          <a:prstGeom prst="rect">
            <a:avLst/>
          </a:prstGeom>
          <a:noFill/>
        </p:spPr>
        <p:txBody>
          <a:bodyPr wrap="square" lIns="0" tIns="10188" rIns="0" bIns="10188" rtlCol="0" anchor="ctr" anchorCtr="0">
            <a:spAutoFit/>
          </a:bodyPr>
          <a:lstStyle/>
          <a:p>
            <a:r>
              <a:rPr lang="en-US" sz="7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964" y="1381760"/>
            <a:ext cx="8298180" cy="2439670"/>
          </a:xfrm>
        </p:spPr>
        <p:txBody>
          <a:bodyPr>
            <a:noAutofit/>
          </a:bodyPr>
          <a:lstStyle>
            <a:lvl1pPr>
              <a:defRPr sz="67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960" y="3825556"/>
            <a:ext cx="6789420" cy="77724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46960" y="777242"/>
            <a:ext cx="6370320" cy="397255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" y="690881"/>
            <a:ext cx="2346960" cy="587248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85160" y="777241"/>
            <a:ext cx="5532120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93920" y="4617764"/>
            <a:ext cx="502920" cy="11510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836350"/>
            <a:ext cx="4107180" cy="82905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159000"/>
            <a:ext cx="6638544" cy="2663342"/>
          </a:xfrm>
        </p:spPr>
        <p:txBody>
          <a:bodyPr/>
          <a:lstStyle>
            <a:lvl1pPr marL="0" algn="l" defTabSz="1018824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78585" y="746150"/>
            <a:ext cx="3600907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32120" y="746151"/>
            <a:ext cx="3600907" cy="38897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232" y="750239"/>
            <a:ext cx="3600907" cy="725064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8585" y="1554480"/>
            <a:ext cx="3604260" cy="3108960"/>
          </a:xfrm>
        </p:spPr>
        <p:txBody>
          <a:bodyPr anchor="t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32120" y="750239"/>
            <a:ext cx="3600907" cy="725064"/>
          </a:xfrm>
        </p:spPr>
        <p:txBody>
          <a:bodyPr anchor="ctr">
            <a:noAutofit/>
          </a:bodyPr>
          <a:lstStyle>
            <a:lvl1pPr marL="0" indent="0">
              <a:buNone/>
              <a:defRPr sz="2500" b="0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32120" y="1554480"/>
            <a:ext cx="3600907" cy="3108960"/>
          </a:xfrm>
        </p:spPr>
        <p:txBody>
          <a:bodyPr anchor="t"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2304" y="589551"/>
            <a:ext cx="502920" cy="1046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8308" y="589551"/>
            <a:ext cx="502920" cy="1046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61812" y="2011200"/>
            <a:ext cx="502920" cy="13952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020" y="777241"/>
            <a:ext cx="4777740" cy="3886200"/>
          </a:xfrm>
        </p:spPr>
        <p:txBody>
          <a:bodyPr anchor="ctr"/>
          <a:lstStyle>
            <a:lvl1pPr>
              <a:defRPr sz="27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0" y="777241"/>
            <a:ext cx="2849880" cy="3886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1120" y="694479"/>
            <a:ext cx="7376160" cy="2886583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0" y="3913453"/>
            <a:ext cx="5532120" cy="816911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8887" y="3775659"/>
            <a:ext cx="502920" cy="104644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0543" y="1176899"/>
            <a:ext cx="7964682" cy="646791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93940" y="1396000"/>
            <a:ext cx="6276935" cy="492850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05751" y="132435"/>
            <a:ext cx="7127298" cy="538872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964" y="5527040"/>
            <a:ext cx="8298180" cy="1036320"/>
          </a:xfrm>
          <a:prstGeom prst="rect">
            <a:avLst/>
          </a:prstGeom>
        </p:spPr>
        <p:txBody>
          <a:bodyPr vert="horz" lIns="101882" tIns="50941" rIns="101882" bIns="50941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6960" y="777242"/>
            <a:ext cx="6705600" cy="4145279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20" y="6975370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5256" y="6975370"/>
            <a:ext cx="5029200" cy="413808"/>
          </a:xfrm>
          <a:prstGeom prst="rect">
            <a:avLst/>
          </a:prstGeom>
        </p:spPr>
        <p:txBody>
          <a:bodyPr vert="horz" lIns="101882" tIns="50941" rIns="101882" bIns="50941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256" y="6620933"/>
            <a:ext cx="2346960" cy="345440"/>
          </a:xfrm>
          <a:prstGeom prst="rect">
            <a:avLst/>
          </a:prstGeom>
        </p:spPr>
        <p:txBody>
          <a:bodyPr vert="horz" lIns="101882" tIns="50941" rIns="101882" bIns="10188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01882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647" indent="-285271" algn="l" defTabSz="1018824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13177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20707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28237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33884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90473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96120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801767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58356" indent="-285271" algn="l" defTabSz="1018824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219200" y="2386434"/>
            <a:ext cx="7772400" cy="1080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5080" indent="-254635" algn="ctr">
              <a:lnSpc>
                <a:spcPts val="2820"/>
              </a:lnSpc>
            </a:pPr>
            <a:r>
              <a:rPr sz="3200" b="1" spc="-5" dirty="0">
                <a:latin typeface="Arial"/>
                <a:cs typeface="Arial"/>
              </a:rPr>
              <a:t>Norme sicurezza e </a:t>
            </a:r>
            <a:r>
              <a:rPr sz="3200" b="1" spc="-5" dirty="0" smtClean="0">
                <a:latin typeface="Arial"/>
                <a:cs typeface="Arial"/>
              </a:rPr>
              <a:t>procedure</a:t>
            </a:r>
            <a:endParaRPr lang="it-IT" sz="3200" b="1" spc="-5" dirty="0" smtClean="0">
              <a:latin typeface="Arial"/>
              <a:cs typeface="Arial"/>
            </a:endParaRPr>
          </a:p>
          <a:p>
            <a:pPr marL="266700" marR="5080" indent="-254635">
              <a:lnSpc>
                <a:spcPts val="2820"/>
              </a:lnSpc>
            </a:pPr>
            <a:endParaRPr lang="it-IT" sz="3200" b="1" spc="-5" dirty="0">
              <a:latin typeface="Arial"/>
              <a:cs typeface="Arial"/>
            </a:endParaRPr>
          </a:p>
          <a:p>
            <a:pPr marL="266700" marR="5080" indent="-254635" algn="ctr">
              <a:lnSpc>
                <a:spcPts val="2820"/>
              </a:lnSpc>
            </a:pPr>
            <a:r>
              <a:rPr sz="3200" b="1" spc="-5" dirty="0" smtClean="0">
                <a:latin typeface="Arial"/>
                <a:cs typeface="Arial"/>
              </a:rPr>
              <a:t>  </a:t>
            </a:r>
            <a:r>
              <a:rPr sz="3200" b="1" spc="-5" dirty="0">
                <a:latin typeface="Arial"/>
                <a:cs typeface="Arial"/>
              </a:rPr>
              <a:t>LABORATORIO DI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FISICA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2" name="Rectangle 8"/>
          <p:cNvSpPr>
            <a:spLocks/>
          </p:cNvSpPr>
          <p:nvPr/>
        </p:nvSpPr>
        <p:spPr bwMode="auto">
          <a:xfrm>
            <a:off x="5181600" y="5436755"/>
            <a:ext cx="4330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endParaRPr lang="en-US" altLang="it-IT" dirty="0"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  <a:p>
            <a:pPr algn="ctr" eaLnBrk="1" hangingPunct="1"/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Istituto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d’istruzione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Superiore</a:t>
            </a:r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Liceo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Scientifico“A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.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Gallotta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” - EBOLI</a:t>
            </a:r>
          </a:p>
        </p:txBody>
      </p:sp>
      <p:pic>
        <p:nvPicPr>
          <p:cNvPr id="43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61" y="4876800"/>
            <a:ext cx="280828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5268" y="434055"/>
            <a:ext cx="7413932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spc="10" dirty="0">
                <a:solidFill>
                  <a:srgbClr val="007E00"/>
                </a:solidFill>
                <a:latin typeface="Arial"/>
                <a:cs typeface="Arial"/>
              </a:rPr>
              <a:t>LABORATORIO DI</a:t>
            </a:r>
            <a:r>
              <a:rPr b="1" spc="-30" dirty="0">
                <a:solidFill>
                  <a:srgbClr val="007E00"/>
                </a:solidFill>
                <a:latin typeface="Arial"/>
                <a:cs typeface="Arial"/>
              </a:rPr>
              <a:t> </a:t>
            </a:r>
            <a:r>
              <a:rPr b="1" spc="15" dirty="0">
                <a:solidFill>
                  <a:srgbClr val="007E00"/>
                </a:solidFill>
                <a:latin typeface="Arial"/>
                <a:cs typeface="Arial"/>
              </a:rPr>
              <a:t>FISICA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29845" algn="ctr">
              <a:lnSpc>
                <a:spcPct val="100000"/>
              </a:lnSpc>
              <a:spcBef>
                <a:spcPts val="5"/>
              </a:spcBef>
            </a:pPr>
            <a:r>
              <a:rPr b="1" spc="15" dirty="0" smtClean="0">
                <a:solidFill>
                  <a:srgbClr val="007E00"/>
                </a:solidFill>
                <a:latin typeface="Arial"/>
                <a:cs typeface="Arial"/>
              </a:rPr>
              <a:t>NORME </a:t>
            </a:r>
            <a:r>
              <a:rPr b="1" spc="5" dirty="0">
                <a:solidFill>
                  <a:srgbClr val="007E00"/>
                </a:solidFill>
                <a:latin typeface="Arial"/>
                <a:cs typeface="Arial"/>
              </a:rPr>
              <a:t>DI</a:t>
            </a:r>
            <a:r>
              <a:rPr b="1" spc="-60" dirty="0">
                <a:solidFill>
                  <a:srgbClr val="007E00"/>
                </a:solidFill>
                <a:latin typeface="Arial"/>
                <a:cs typeface="Arial"/>
              </a:rPr>
              <a:t> </a:t>
            </a:r>
            <a:r>
              <a:rPr b="1" spc="15" dirty="0">
                <a:solidFill>
                  <a:srgbClr val="007E00"/>
                </a:solidFill>
                <a:latin typeface="Arial"/>
                <a:cs typeface="Arial"/>
              </a:rPr>
              <a:t>SICUREZZA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09" y="1447800"/>
            <a:ext cx="9982200" cy="6070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Premessa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Nel </a:t>
            </a:r>
            <a:r>
              <a:rPr sz="1400" spc="15" dirty="0">
                <a:latin typeface="Arial"/>
                <a:cs typeface="Arial"/>
              </a:rPr>
              <a:t>laboratorio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fisica, </a:t>
            </a: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0" dirty="0">
                <a:latin typeface="Arial"/>
                <a:cs typeface="Arial"/>
              </a:rPr>
              <a:t>particolare </a:t>
            </a:r>
            <a:r>
              <a:rPr sz="1400" spc="15" dirty="0">
                <a:latin typeface="Arial"/>
                <a:cs typeface="Arial"/>
              </a:rPr>
              <a:t>tipo di operazioni </a:t>
            </a:r>
            <a:r>
              <a:rPr sz="1400" spc="20" dirty="0">
                <a:latin typeface="Arial"/>
                <a:cs typeface="Arial"/>
              </a:rPr>
              <a:t>che </a:t>
            </a:r>
            <a:r>
              <a:rPr sz="1400" spc="5" dirty="0">
                <a:latin typeface="Arial"/>
                <a:cs typeface="Arial"/>
              </a:rPr>
              <a:t>vi </a:t>
            </a:r>
            <a:r>
              <a:rPr sz="1400" spc="10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eseguono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particolarità </a:t>
            </a:r>
            <a:r>
              <a:rPr sz="1400" spc="15" dirty="0">
                <a:latin typeface="Arial"/>
                <a:cs typeface="Arial"/>
              </a:rPr>
              <a:t>delle  apparecchiature,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sempre da temere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pericolo di </a:t>
            </a:r>
            <a:r>
              <a:rPr sz="1400" spc="10" dirty="0">
                <a:latin typeface="Arial"/>
                <a:cs typeface="Arial"/>
              </a:rPr>
              <a:t>infortuni.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Chi </a:t>
            </a:r>
            <a:r>
              <a:rPr sz="1400" spc="15" dirty="0">
                <a:latin typeface="Arial"/>
                <a:cs typeface="Arial"/>
              </a:rPr>
              <a:t>opera in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laboratorio deve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5" dirty="0">
                <a:latin typeface="Arial"/>
                <a:cs typeface="Arial"/>
              </a:rPr>
              <a:t>tenere presente che </a:t>
            </a:r>
            <a:r>
              <a:rPr sz="1400" spc="10" dirty="0">
                <a:latin typeface="Arial"/>
                <a:cs typeface="Arial"/>
              </a:rPr>
              <a:t>oltre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salvaguardare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propria </a:t>
            </a:r>
            <a:r>
              <a:rPr sz="1400" spc="10" dirty="0">
                <a:latin typeface="Arial"/>
                <a:cs typeface="Arial"/>
              </a:rPr>
              <a:t>salute </a:t>
            </a:r>
            <a:r>
              <a:rPr sz="1400" spc="25" dirty="0">
                <a:latin typeface="Arial"/>
                <a:cs typeface="Arial"/>
              </a:rPr>
              <a:t>ed  </a:t>
            </a:r>
            <a:r>
              <a:rPr sz="1400" spc="10" dirty="0">
                <a:latin typeface="Arial"/>
                <a:cs typeface="Arial"/>
              </a:rPr>
              <a:t>incolumità fisica, </a:t>
            </a:r>
            <a:r>
              <a:rPr sz="1400" spc="15" dirty="0">
                <a:latin typeface="Arial"/>
                <a:cs typeface="Arial"/>
              </a:rPr>
              <a:t>deve salvaguardare anche quella degli </a:t>
            </a:r>
            <a:r>
              <a:rPr sz="1400" spc="10" dirty="0">
                <a:latin typeface="Arial"/>
                <a:cs typeface="Arial"/>
              </a:rPr>
              <a:t>altri operatori, </a:t>
            </a:r>
            <a:r>
              <a:rPr sz="1400" spc="15" dirty="0">
                <a:latin typeface="Arial"/>
                <a:cs typeface="Arial"/>
              </a:rPr>
              <a:t>compagni, </a:t>
            </a:r>
            <a:r>
              <a:rPr sz="1400" spc="10" dirty="0">
                <a:latin typeface="Arial"/>
                <a:cs typeface="Arial"/>
              </a:rPr>
              <a:t>colleghi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utilizzano le  </a:t>
            </a:r>
            <a:r>
              <a:rPr sz="1400" spc="15" dirty="0">
                <a:latin typeface="Arial"/>
                <a:cs typeface="Arial"/>
              </a:rPr>
              <a:t>stesse strutture ed </a:t>
            </a:r>
            <a:r>
              <a:rPr sz="1400" spc="10" dirty="0">
                <a:latin typeface="Arial"/>
                <a:cs typeface="Arial"/>
              </a:rPr>
              <a:t>attrezzature; </a:t>
            </a:r>
            <a:r>
              <a:rPr sz="1400" spc="20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fare </a:t>
            </a:r>
            <a:r>
              <a:rPr sz="1400" spc="15" dirty="0">
                <a:latin typeface="Arial"/>
                <a:cs typeface="Arial"/>
              </a:rPr>
              <a:t>questo </a:t>
            </a:r>
            <a:r>
              <a:rPr sz="1400" spc="20" dirty="0">
                <a:latin typeface="Arial"/>
                <a:cs typeface="Arial"/>
              </a:rPr>
              <a:t>deve </a:t>
            </a:r>
            <a:r>
              <a:rPr sz="1400" spc="15" dirty="0">
                <a:latin typeface="Arial"/>
                <a:cs typeface="Arial"/>
              </a:rPr>
              <a:t>conoscere nel </a:t>
            </a:r>
            <a:r>
              <a:rPr sz="1400" spc="20" dirty="0">
                <a:latin typeface="Arial"/>
                <a:cs typeface="Arial"/>
              </a:rPr>
              <a:t>modo </a:t>
            </a:r>
            <a:r>
              <a:rPr sz="1400" spc="15" dirty="0">
                <a:latin typeface="Arial"/>
                <a:cs typeface="Arial"/>
              </a:rPr>
              <a:t>migliore </a:t>
            </a:r>
            <a:r>
              <a:rPr sz="1400" spc="10" dirty="0">
                <a:latin typeface="Arial"/>
                <a:cs typeface="Arial"/>
              </a:rPr>
              <a:t>tutto </a:t>
            </a:r>
            <a:r>
              <a:rPr sz="1400" spc="15" dirty="0">
                <a:latin typeface="Arial"/>
                <a:cs typeface="Arial"/>
              </a:rPr>
              <a:t>ciò che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oggetto  </a:t>
            </a:r>
            <a:r>
              <a:rPr sz="1400" spc="10" dirty="0">
                <a:latin typeface="Arial"/>
                <a:cs typeface="Arial"/>
              </a:rPr>
              <a:t>del </a:t>
            </a:r>
            <a:r>
              <a:rPr sz="1400" spc="15" dirty="0">
                <a:latin typeface="Arial"/>
                <a:cs typeface="Arial"/>
              </a:rPr>
              <a:t>proprio </a:t>
            </a:r>
            <a:r>
              <a:rPr sz="1400" spc="10" dirty="0">
                <a:latin typeface="Arial"/>
                <a:cs typeface="Arial"/>
              </a:rPr>
              <a:t>lavoro, </a:t>
            </a:r>
            <a:r>
              <a:rPr sz="1400" spc="15" dirty="0">
                <a:latin typeface="Arial"/>
                <a:cs typeface="Arial"/>
              </a:rPr>
              <a:t>operazioni da eseguire, apparecchiature da usare 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per questo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essere messi 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0" dirty="0">
                <a:latin typeface="Arial"/>
                <a:cs typeface="Arial"/>
              </a:rPr>
              <a:t>disposizione tutti gli </a:t>
            </a:r>
            <a:r>
              <a:rPr sz="1400" spc="15" dirty="0">
                <a:latin typeface="Arial"/>
                <a:cs typeface="Arial"/>
              </a:rPr>
              <a:t>strumenti di informazione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necessari.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tutti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b="1" spc="20" dirty="0">
                <a:latin typeface="Arial"/>
                <a:cs typeface="Arial"/>
              </a:rPr>
              <a:t>DOCENTI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utilizzano </a:t>
            </a:r>
            <a:r>
              <a:rPr sz="1400" spc="5" dirty="0">
                <a:latin typeface="Arial"/>
                <a:cs typeface="Arial"/>
              </a:rPr>
              <a:t>il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laboratorio: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cureranno che </a:t>
            </a: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delle </a:t>
            </a:r>
            <a:r>
              <a:rPr sz="1400" spc="10" dirty="0">
                <a:latin typeface="Arial"/>
                <a:cs typeface="Arial"/>
              </a:rPr>
              <a:t>singole </a:t>
            </a:r>
            <a:r>
              <a:rPr sz="1400" spc="15" dirty="0">
                <a:latin typeface="Arial"/>
                <a:cs typeface="Arial"/>
              </a:rPr>
              <a:t>classi vengano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conoscenza del presente  regolamento </a:t>
            </a:r>
            <a:r>
              <a:rPr sz="1400" spc="10" dirty="0">
                <a:latin typeface="Arial"/>
                <a:cs typeface="Arial"/>
              </a:rPr>
              <a:t>all’inizio </a:t>
            </a:r>
            <a:r>
              <a:rPr sz="1400" spc="15" dirty="0">
                <a:latin typeface="Arial"/>
                <a:cs typeface="Arial"/>
              </a:rPr>
              <a:t>dell’anno </a:t>
            </a:r>
            <a:r>
              <a:rPr sz="1400" spc="10" dirty="0">
                <a:latin typeface="Arial"/>
                <a:cs typeface="Arial"/>
              </a:rPr>
              <a:t>scolastico,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ne </a:t>
            </a:r>
            <a:r>
              <a:rPr sz="1400" spc="15" dirty="0">
                <a:latin typeface="Arial"/>
                <a:cs typeface="Arial"/>
              </a:rPr>
              <a:t>osservino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norme, spiegando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motivazioni che  stanno </a:t>
            </a:r>
            <a:r>
              <a:rPr sz="1400" spc="10" dirty="0">
                <a:latin typeface="Arial"/>
                <a:cs typeface="Arial"/>
              </a:rPr>
              <a:t>alla </a:t>
            </a:r>
            <a:r>
              <a:rPr sz="1400" spc="15" dirty="0">
                <a:latin typeface="Arial"/>
                <a:cs typeface="Arial"/>
              </a:rPr>
              <a:t>base delle </a:t>
            </a:r>
            <a:r>
              <a:rPr sz="1400" spc="20" dirty="0">
                <a:latin typeface="Arial"/>
                <a:cs typeface="Arial"/>
              </a:rPr>
              <a:t>regole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20" dirty="0">
                <a:latin typeface="Arial"/>
                <a:cs typeface="Arial"/>
              </a:rPr>
              <a:t>esso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contenute;</a:t>
            </a: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5" dirty="0">
                <a:latin typeface="Arial"/>
                <a:cs typeface="Arial"/>
              </a:rPr>
              <a:t>All’inizio </a:t>
            </a:r>
            <a:r>
              <a:rPr sz="1400" spc="15" dirty="0">
                <a:latin typeface="Arial"/>
                <a:cs typeface="Arial"/>
              </a:rPr>
              <a:t>di ogni </a:t>
            </a:r>
            <a:r>
              <a:rPr sz="1400" spc="20" dirty="0">
                <a:latin typeface="Arial"/>
                <a:cs typeface="Arial"/>
              </a:rPr>
              <a:t>anno </a:t>
            </a:r>
            <a:r>
              <a:rPr sz="1400" spc="10" dirty="0">
                <a:latin typeface="Arial"/>
                <a:cs typeface="Arial"/>
              </a:rPr>
              <a:t>scolastico, </a:t>
            </a:r>
            <a:r>
              <a:rPr sz="1400" spc="15" dirty="0">
                <a:latin typeface="Arial"/>
                <a:cs typeface="Arial"/>
              </a:rPr>
              <a:t>l’insegnante di ogni classe avrà cura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dividere </a:t>
            </a:r>
            <a:r>
              <a:rPr sz="1400" spc="5" dirty="0">
                <a:latin typeface="Arial"/>
                <a:cs typeface="Arial"/>
              </a:rPr>
              <a:t>gli </a:t>
            </a:r>
            <a:r>
              <a:rPr sz="1400" spc="10" dirty="0">
                <a:latin typeface="Arial"/>
                <a:cs typeface="Arial"/>
              </a:rPr>
              <a:t>allievi in </a:t>
            </a:r>
            <a:r>
              <a:rPr sz="1400" spc="15" dirty="0">
                <a:latin typeface="Arial"/>
                <a:cs typeface="Arial"/>
              </a:rPr>
              <a:t>gruppi  </a:t>
            </a:r>
            <a:r>
              <a:rPr sz="1400" spc="10" dirty="0">
                <a:latin typeface="Arial"/>
                <a:cs typeface="Arial"/>
              </a:rPr>
              <a:t>di lavoro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di assegnare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ciascun gruppo </a:t>
            </a:r>
            <a:r>
              <a:rPr sz="1400" spc="20" dirty="0">
                <a:latin typeface="Arial"/>
                <a:cs typeface="Arial"/>
              </a:rPr>
              <a:t>una </a:t>
            </a:r>
            <a:r>
              <a:rPr sz="1400" spc="15" dirty="0">
                <a:latin typeface="Arial"/>
                <a:cs typeface="Arial"/>
              </a:rPr>
              <a:t>postazione di lavoro. </a:t>
            </a:r>
            <a:r>
              <a:rPr sz="1400" spc="20" dirty="0">
                <a:latin typeface="Arial"/>
                <a:cs typeface="Arial"/>
              </a:rPr>
              <a:t>Ogni gruppo </a:t>
            </a:r>
            <a:r>
              <a:rPr sz="1400" spc="15" dirty="0">
                <a:latin typeface="Arial"/>
                <a:cs typeface="Arial"/>
              </a:rPr>
              <a:t>occuperà </a:t>
            </a:r>
            <a:r>
              <a:rPr sz="1400" spc="20" dirty="0">
                <a:latin typeface="Arial"/>
                <a:cs typeface="Arial"/>
              </a:rPr>
              <a:t>sempre 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stessa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sarà </a:t>
            </a:r>
            <a:r>
              <a:rPr sz="1400" spc="10" dirty="0">
                <a:latin typeface="Arial"/>
                <a:cs typeface="Arial"/>
              </a:rPr>
              <a:t>ritenuto </a:t>
            </a:r>
            <a:r>
              <a:rPr sz="1400" spc="15" dirty="0">
                <a:latin typeface="Arial"/>
                <a:cs typeface="Arial"/>
              </a:rPr>
              <a:t>responsabile dello </a:t>
            </a:r>
            <a:r>
              <a:rPr sz="1400" spc="10" dirty="0">
                <a:latin typeface="Arial"/>
                <a:cs typeface="Arial"/>
              </a:rPr>
              <a:t>stato </a:t>
            </a:r>
            <a:r>
              <a:rPr sz="1400" spc="15" dirty="0">
                <a:latin typeface="Arial"/>
                <a:cs typeface="Arial"/>
              </a:rPr>
              <a:t>delle </a:t>
            </a:r>
            <a:r>
              <a:rPr sz="1400" spc="10" dirty="0">
                <a:latin typeface="Arial"/>
                <a:cs typeface="Arial"/>
              </a:rPr>
              <a:t>strutture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delle attrezzature </a:t>
            </a:r>
            <a:r>
              <a:rPr sz="1400" spc="10" dirty="0">
                <a:latin typeface="Arial"/>
                <a:cs typeface="Arial"/>
              </a:rPr>
              <a:t>utilizzate </a:t>
            </a:r>
            <a:r>
              <a:rPr sz="1400" spc="15" dirty="0">
                <a:latin typeface="Arial"/>
                <a:cs typeface="Arial"/>
              </a:rPr>
              <a:t>durante 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ore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lezione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di </a:t>
            </a:r>
            <a:r>
              <a:rPr sz="1400" spc="10" dirty="0">
                <a:latin typeface="Arial"/>
                <a:cs typeface="Arial"/>
              </a:rPr>
              <a:t>fisica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laboratorio sono </a:t>
            </a:r>
            <a:r>
              <a:rPr sz="1400" spc="10" dirty="0">
                <a:latin typeface="Arial"/>
                <a:cs typeface="Arial"/>
              </a:rPr>
              <a:t>tenuti al controllo </a:t>
            </a:r>
            <a:r>
              <a:rPr sz="1400" spc="15" dirty="0">
                <a:latin typeface="Arial"/>
                <a:cs typeface="Arial"/>
              </a:rPr>
              <a:t>dell’uso </a:t>
            </a:r>
            <a:r>
              <a:rPr sz="1400" spc="10" dirty="0">
                <a:latin typeface="Arial"/>
                <a:cs typeface="Arial"/>
              </a:rPr>
              <a:t>corretto dell’aula. Essi  </a:t>
            </a:r>
            <a:r>
              <a:rPr sz="1400" spc="15" dirty="0">
                <a:latin typeface="Arial"/>
                <a:cs typeface="Arial"/>
              </a:rPr>
              <a:t>dovranno assicurarsi </a:t>
            </a:r>
            <a:r>
              <a:rPr sz="1400" i="1" spc="15" dirty="0">
                <a:latin typeface="Arial"/>
                <a:cs typeface="Arial"/>
              </a:rPr>
              <a:t>prima </a:t>
            </a:r>
            <a:r>
              <a:rPr sz="1400" i="1" spc="20" dirty="0">
                <a:latin typeface="Arial"/>
                <a:cs typeface="Arial"/>
              </a:rPr>
              <a:t>e </a:t>
            </a:r>
            <a:r>
              <a:rPr sz="1400" i="1" spc="15" dirty="0">
                <a:latin typeface="Arial"/>
                <a:cs typeface="Arial"/>
              </a:rPr>
              <a:t>dopo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tutto risulti in </a:t>
            </a:r>
            <a:r>
              <a:rPr sz="1400" spc="15" dirty="0">
                <a:latin typeface="Arial"/>
                <a:cs typeface="Arial"/>
              </a:rPr>
              <a:t>ordine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siano </a:t>
            </a:r>
            <a:r>
              <a:rPr sz="1400" spc="10" dirty="0">
                <a:latin typeface="Arial"/>
                <a:cs typeface="Arial"/>
              </a:rPr>
              <a:t>state </a:t>
            </a:r>
            <a:r>
              <a:rPr sz="1400" spc="15" dirty="0">
                <a:latin typeface="Arial"/>
                <a:cs typeface="Arial"/>
              </a:rPr>
              <a:t>danneggiate  </a:t>
            </a:r>
            <a:r>
              <a:rPr sz="1400" spc="10" dirty="0">
                <a:latin typeface="Arial"/>
                <a:cs typeface="Arial"/>
              </a:rPr>
              <a:t>le strutture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le apparecchiature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essa contenute. </a:t>
            </a:r>
            <a:r>
              <a:rPr sz="1400" spc="20" dirty="0">
                <a:latin typeface="Arial"/>
                <a:cs typeface="Arial"/>
              </a:rPr>
              <a:t>Ogni </a:t>
            </a:r>
            <a:r>
              <a:rPr sz="1400" spc="15" dirty="0">
                <a:latin typeface="Arial"/>
                <a:cs typeface="Arial"/>
              </a:rPr>
              <a:t>danneggiamento </a:t>
            </a:r>
            <a:r>
              <a:rPr sz="1400" spc="20" dirty="0">
                <a:latin typeface="Arial"/>
                <a:cs typeface="Arial"/>
              </a:rPr>
              <a:t>dovrà </a:t>
            </a:r>
            <a:r>
              <a:rPr sz="1400" spc="15" dirty="0">
                <a:latin typeface="Arial"/>
                <a:cs typeface="Arial"/>
              </a:rPr>
              <a:t>essere  immediatamente segnalato al docente responsabile </a:t>
            </a:r>
            <a:r>
              <a:rPr sz="1400" spc="20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interventi del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caso.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devono </a:t>
            </a:r>
            <a:r>
              <a:rPr sz="1400" spc="10" dirty="0">
                <a:latin typeface="Arial"/>
                <a:cs typeface="Arial"/>
              </a:rPr>
              <a:t>fare </a:t>
            </a:r>
            <a:r>
              <a:rPr sz="1400" spc="15" dirty="0">
                <a:latin typeface="Arial"/>
                <a:cs typeface="Arial"/>
              </a:rPr>
              <a:t>in </a:t>
            </a:r>
            <a:r>
              <a:rPr sz="1400" spc="20" dirty="0">
                <a:latin typeface="Arial"/>
                <a:cs typeface="Arial"/>
              </a:rPr>
              <a:t>modo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classi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siano </a:t>
            </a:r>
            <a:r>
              <a:rPr sz="1400" spc="10" dirty="0">
                <a:latin typeface="Arial"/>
                <a:cs typeface="Arial"/>
              </a:rPr>
              <a:t>lasciate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lavorare </a:t>
            </a:r>
            <a:r>
              <a:rPr sz="1400" spc="20" dirty="0">
                <a:latin typeface="Arial"/>
                <a:cs typeface="Arial"/>
              </a:rPr>
              <a:t>senza </a:t>
            </a:r>
            <a:r>
              <a:rPr sz="1400" spc="15" dirty="0">
                <a:latin typeface="Arial"/>
                <a:cs typeface="Arial"/>
              </a:rPr>
              <a:t>sorveglianza.In  </a:t>
            </a:r>
            <a:r>
              <a:rPr sz="1400" spc="10" dirty="0">
                <a:latin typeface="Arial"/>
                <a:cs typeface="Arial"/>
              </a:rPr>
              <a:t>particolare </a:t>
            </a:r>
            <a:r>
              <a:rPr sz="1400" spc="15" dirty="0">
                <a:latin typeface="Arial"/>
                <a:cs typeface="Arial"/>
              </a:rPr>
              <a:t>dovrà essere presente </a:t>
            </a:r>
            <a:r>
              <a:rPr sz="1400" spc="20" dirty="0">
                <a:latin typeface="Arial"/>
                <a:cs typeface="Arial"/>
              </a:rPr>
              <a:t>almeno un </a:t>
            </a:r>
            <a:r>
              <a:rPr sz="1400" spc="15" dirty="0">
                <a:latin typeface="Arial"/>
                <a:cs typeface="Arial"/>
              </a:rPr>
              <a:t>insegnante durante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del </a:t>
            </a:r>
            <a:r>
              <a:rPr sz="1400" spc="10" dirty="0">
                <a:latin typeface="Arial"/>
                <a:cs typeface="Arial"/>
              </a:rPr>
              <a:t>laboratorio. </a:t>
            </a:r>
            <a:r>
              <a:rPr sz="1400" spc="15" dirty="0">
                <a:latin typeface="Arial"/>
                <a:cs typeface="Arial"/>
              </a:rPr>
              <a:t>(docente </a:t>
            </a:r>
            <a:r>
              <a:rPr sz="1400" spc="10" dirty="0">
                <a:latin typeface="Arial"/>
                <a:cs typeface="Arial"/>
              </a:rPr>
              <a:t>di  teoria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tecnico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pratico)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La prima </a:t>
            </a:r>
            <a:r>
              <a:rPr sz="1400" spc="10" dirty="0">
                <a:latin typeface="Arial"/>
                <a:cs typeface="Arial"/>
              </a:rPr>
              <a:t>volta </a:t>
            </a:r>
            <a:r>
              <a:rPr sz="1400" spc="15" dirty="0">
                <a:latin typeface="Arial"/>
                <a:cs typeface="Arial"/>
              </a:rPr>
              <a:t>che deve essere eseguita un’esperienza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un’attività </a:t>
            </a:r>
            <a:r>
              <a:rPr sz="1400" spc="15" dirty="0">
                <a:latin typeface="Arial"/>
                <a:cs typeface="Arial"/>
              </a:rPr>
              <a:t>pericolosa,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</a:t>
            </a:r>
            <a:r>
              <a:rPr sz="1400" spc="20" dirty="0">
                <a:latin typeface="Arial"/>
                <a:cs typeface="Arial"/>
              </a:rPr>
              <a:t>devono  </a:t>
            </a:r>
            <a:r>
              <a:rPr sz="1400" spc="15" dirty="0">
                <a:latin typeface="Arial"/>
                <a:cs typeface="Arial"/>
              </a:rPr>
              <a:t>spiegare agli studenti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procedura da </a:t>
            </a:r>
            <a:r>
              <a:rPr sz="1400" spc="10" dirty="0">
                <a:latin typeface="Arial"/>
                <a:cs typeface="Arial"/>
              </a:rPr>
              <a:t>utilizzare . </a:t>
            </a:r>
            <a:r>
              <a:rPr sz="1400" spc="15" dirty="0">
                <a:latin typeface="Arial"/>
                <a:cs typeface="Arial"/>
              </a:rPr>
              <a:t>Procedura concordata con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0" dirty="0">
                <a:latin typeface="Arial"/>
                <a:cs typeface="Arial"/>
              </a:rPr>
              <a:t>Servizio </a:t>
            </a:r>
            <a:r>
              <a:rPr sz="1400" spc="15" dirty="0">
                <a:latin typeface="Arial"/>
                <a:cs typeface="Arial"/>
              </a:rPr>
              <a:t>di  Prevenzione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Protezione </a:t>
            </a:r>
            <a:r>
              <a:rPr sz="1400" spc="10" dirty="0">
                <a:latin typeface="Arial"/>
                <a:cs typeface="Arial"/>
              </a:rPr>
              <a:t>dell’Istituto </a:t>
            </a:r>
            <a:r>
              <a:rPr sz="1400" spc="15" dirty="0">
                <a:latin typeface="Arial"/>
                <a:cs typeface="Arial"/>
              </a:rPr>
              <a:t>che dovrà autorizzalo </a:t>
            </a:r>
            <a:r>
              <a:rPr sz="1400" spc="15" dirty="0" err="1">
                <a:latin typeface="Arial"/>
                <a:cs typeface="Arial"/>
              </a:rPr>
              <a:t>preliminarmente</a:t>
            </a:r>
            <a:r>
              <a:rPr sz="1400" spc="15" dirty="0" smtClean="0">
                <a:latin typeface="Arial"/>
                <a:cs typeface="Arial"/>
              </a:rPr>
              <a:t>;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20053" y="228600"/>
            <a:ext cx="99822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230" marR="5080" indent="-342900" algn="just">
              <a:lnSpc>
                <a:spcPct val="100000"/>
              </a:lnSpc>
              <a:buFont typeface="+mj-lt"/>
              <a:buAutoNum type="alphaLcParenR" startAt="6"/>
              <a:tabLst>
                <a:tab pos="442595" algn="l"/>
              </a:tabLst>
            </a:pPr>
            <a:r>
              <a:rPr sz="1400" spc="15" dirty="0" smtClean="0">
                <a:latin typeface="Arial"/>
                <a:cs typeface="Arial"/>
              </a:rPr>
              <a:t>Prima </a:t>
            </a:r>
            <a:r>
              <a:rPr sz="1400" spc="10" dirty="0">
                <a:latin typeface="Arial"/>
                <a:cs typeface="Arial"/>
              </a:rPr>
              <a:t>dell’inizio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ogni anno </a:t>
            </a:r>
            <a:r>
              <a:rPr sz="1400" spc="10" dirty="0">
                <a:latin typeface="Arial"/>
                <a:cs typeface="Arial"/>
              </a:rPr>
              <a:t>scolastico </a:t>
            </a:r>
            <a:r>
              <a:rPr sz="1400" spc="15" dirty="0">
                <a:latin typeface="Arial"/>
                <a:cs typeface="Arial"/>
              </a:rPr>
              <a:t>ed in occasione della stesura del piano </a:t>
            </a:r>
            <a:r>
              <a:rPr sz="1400" spc="10" dirty="0">
                <a:latin typeface="Arial"/>
                <a:cs typeface="Arial"/>
              </a:rPr>
              <a:t>acquisti </a:t>
            </a:r>
            <a:r>
              <a:rPr sz="1400" spc="15" dirty="0">
                <a:latin typeface="Arial"/>
                <a:cs typeface="Arial"/>
              </a:rPr>
              <a:t>annuale </a:t>
            </a:r>
            <a:r>
              <a:rPr sz="1400" spc="10" dirty="0">
                <a:latin typeface="Arial"/>
                <a:cs typeface="Arial"/>
              </a:rPr>
              <a:t>gli  </a:t>
            </a:r>
            <a:r>
              <a:rPr sz="1400" spc="15" dirty="0">
                <a:latin typeface="Arial"/>
                <a:cs typeface="Arial"/>
              </a:rPr>
              <a:t>insegnanti segnaleranno al responsabile </a:t>
            </a:r>
            <a:r>
              <a:rPr sz="1400" spc="10" dirty="0">
                <a:latin typeface="Arial"/>
                <a:cs typeface="Arial"/>
              </a:rPr>
              <a:t>del </a:t>
            </a:r>
            <a:r>
              <a:rPr sz="1400" spc="15" dirty="0">
                <a:latin typeface="Arial"/>
                <a:cs typeface="Arial"/>
              </a:rPr>
              <a:t>reparto </a:t>
            </a:r>
            <a:r>
              <a:rPr sz="1400" spc="-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materiale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attrezzature </a:t>
            </a:r>
            <a:r>
              <a:rPr sz="1400" spc="10" dirty="0">
                <a:latin typeface="Arial"/>
                <a:cs typeface="Arial"/>
              </a:rPr>
              <a:t>di cui </a:t>
            </a:r>
            <a:r>
              <a:rPr sz="1400" spc="15" dirty="0">
                <a:latin typeface="Arial"/>
                <a:cs typeface="Arial"/>
              </a:rPr>
              <a:t>avranno  bisogno.</a:t>
            </a:r>
            <a:endParaRPr sz="1400" dirty="0">
              <a:latin typeface="Arial"/>
              <a:cs typeface="Arial"/>
            </a:endParaRPr>
          </a:p>
          <a:p>
            <a:pPr marL="441959" marR="7620" indent="-214629" algn="just">
              <a:lnSpc>
                <a:spcPct val="100000"/>
              </a:lnSpc>
              <a:buAutoNum type="alphaLcParenR" startAt="6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</a:t>
            </a:r>
            <a:r>
              <a:rPr sz="1400" spc="20" dirty="0">
                <a:latin typeface="Arial"/>
                <a:cs typeface="Arial"/>
              </a:rPr>
              <a:t>hanno </a:t>
            </a: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responsabilità dell’uso </a:t>
            </a:r>
            <a:r>
              <a:rPr sz="1400" spc="15" dirty="0">
                <a:latin typeface="Arial"/>
                <a:cs typeface="Arial"/>
              </a:rPr>
              <a:t>del computer del laboratorio. </a:t>
            </a: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possono  accedervi previa autorizzazione del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docente.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lnSpc>
                <a:spcPct val="100000"/>
              </a:lnSpc>
              <a:buAutoNum type="alphaLcParenR" startAt="6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 che </a:t>
            </a:r>
            <a:r>
              <a:rPr sz="1400" spc="10" dirty="0">
                <a:latin typeface="Arial"/>
                <a:cs typeface="Arial"/>
              </a:rPr>
              <a:t>utilizzano </a:t>
            </a:r>
            <a:r>
              <a:rPr sz="1400" spc="5" dirty="0">
                <a:latin typeface="Arial"/>
                <a:cs typeface="Arial"/>
              </a:rPr>
              <a:t>il  </a:t>
            </a:r>
            <a:r>
              <a:rPr sz="1400" spc="10" dirty="0">
                <a:latin typeface="Arial"/>
                <a:cs typeface="Arial"/>
              </a:rPr>
              <a:t>laboratorio,  all’inizio di </a:t>
            </a:r>
            <a:r>
              <a:rPr sz="1400" spc="15" dirty="0">
                <a:latin typeface="Arial"/>
                <a:cs typeface="Arial"/>
              </a:rPr>
              <a:t>ogni anno  </a:t>
            </a:r>
            <a:r>
              <a:rPr sz="1400" spc="10" dirty="0">
                <a:latin typeface="Arial"/>
                <a:cs typeface="Arial"/>
              </a:rPr>
              <a:t>scolastico,  </a:t>
            </a:r>
            <a:r>
              <a:rPr sz="1400" spc="15" dirty="0">
                <a:latin typeface="Arial"/>
                <a:cs typeface="Arial"/>
              </a:rPr>
              <a:t>dovranno firmare  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una</a:t>
            </a:r>
            <a:endParaRPr sz="1400" dirty="0">
              <a:latin typeface="Arial"/>
              <a:cs typeface="Arial"/>
            </a:endParaRPr>
          </a:p>
          <a:p>
            <a:pPr marL="441959" marR="6350">
              <a:lnSpc>
                <a:spcPct val="100000"/>
              </a:lnSpc>
              <a:spcBef>
                <a:spcPts val="10"/>
              </a:spcBef>
            </a:pPr>
            <a:r>
              <a:rPr sz="1400" spc="15" dirty="0">
                <a:latin typeface="Arial"/>
                <a:cs typeface="Arial"/>
              </a:rPr>
              <a:t>dichiarazione predisposta </a:t>
            </a:r>
            <a:r>
              <a:rPr sz="1400" spc="10" dirty="0">
                <a:latin typeface="Arial"/>
                <a:cs typeface="Arial"/>
              </a:rPr>
              <a:t>dal </a:t>
            </a:r>
            <a:r>
              <a:rPr sz="1400" spc="15" dirty="0">
                <a:latin typeface="Arial"/>
                <a:cs typeface="Arial"/>
              </a:rPr>
              <a:t>responsabile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laboratorio nella quale dichiarano di aver </a:t>
            </a:r>
            <a:r>
              <a:rPr sz="1400" spc="10" dirty="0">
                <a:latin typeface="Arial"/>
                <a:cs typeface="Arial"/>
              </a:rPr>
              <a:t>letto </a:t>
            </a:r>
            <a:r>
              <a:rPr sz="1400" spc="20" dirty="0">
                <a:latin typeface="Arial"/>
                <a:cs typeface="Arial"/>
              </a:rPr>
              <a:t>e  </a:t>
            </a:r>
            <a:r>
              <a:rPr sz="1400" spc="15" dirty="0">
                <a:latin typeface="Arial"/>
                <a:cs typeface="Arial"/>
              </a:rPr>
              <a:t>spiegato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presente </a:t>
            </a:r>
            <a:r>
              <a:rPr sz="1400" spc="20" dirty="0">
                <a:latin typeface="Arial"/>
                <a:cs typeface="Arial"/>
              </a:rPr>
              <a:t>regolamento </a:t>
            </a:r>
            <a:r>
              <a:rPr sz="1400" spc="15" dirty="0">
                <a:latin typeface="Arial"/>
                <a:cs typeface="Arial"/>
              </a:rPr>
              <a:t>alle loro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classi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9625" y="1905000"/>
            <a:ext cx="9982200" cy="5301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Programmazione delle esercitazioni di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5080" indent="-214629" algn="just">
              <a:lnSpc>
                <a:spcPct val="99600"/>
              </a:lnSpc>
              <a:buSzPct val="111111"/>
              <a:buAutoNum type="arabicPeriod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Tutte le attività </a:t>
            </a:r>
            <a:r>
              <a:rPr sz="1400" spc="15" dirty="0">
                <a:latin typeface="Arial"/>
                <a:cs typeface="Arial"/>
              </a:rPr>
              <a:t>didattiche </a:t>
            </a:r>
            <a:r>
              <a:rPr sz="1400" spc="10" dirty="0">
                <a:latin typeface="Arial"/>
                <a:cs typeface="Arial"/>
              </a:rPr>
              <a:t>dei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essere opportunamente </a:t>
            </a:r>
            <a:r>
              <a:rPr sz="1400" spc="20" dirty="0">
                <a:latin typeface="Arial"/>
                <a:cs typeface="Arial"/>
              </a:rPr>
              <a:t>programmate e </a:t>
            </a:r>
            <a:r>
              <a:rPr sz="1400" spc="15" dirty="0">
                <a:latin typeface="Arial"/>
                <a:cs typeface="Arial"/>
              </a:rPr>
              <a:t>pianificate  </a:t>
            </a:r>
            <a:r>
              <a:rPr sz="1400" spc="10" dirty="0">
                <a:latin typeface="Arial"/>
                <a:cs typeface="Arial"/>
              </a:rPr>
              <a:t>con </a:t>
            </a:r>
            <a:r>
              <a:rPr sz="1400" spc="15" dirty="0">
                <a:latin typeface="Arial"/>
                <a:cs typeface="Arial"/>
              </a:rPr>
              <a:t>anticipo </a:t>
            </a:r>
            <a:r>
              <a:rPr sz="1400" spc="10" dirty="0">
                <a:latin typeface="Arial"/>
                <a:cs typeface="Arial"/>
              </a:rPr>
              <a:t>sufficiente </a:t>
            </a:r>
            <a:r>
              <a:rPr sz="1400" spc="15" dirty="0">
                <a:latin typeface="Arial"/>
                <a:cs typeface="Arial"/>
              </a:rPr>
              <a:t>alla necessaria predisposizione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prodotti ed apparecchiature, in condizioni 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massima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sicurezza</a:t>
            </a:r>
            <a:r>
              <a:rPr sz="1400" spc="15" dirty="0" smtClean="0">
                <a:latin typeface="Arial"/>
                <a:cs typeface="Arial"/>
              </a:rPr>
              <a:t>.</a:t>
            </a:r>
            <a:endParaRPr lang="it-IT" sz="1400" spc="15" dirty="0" smtClean="0">
              <a:latin typeface="Arial"/>
              <a:cs typeface="Arial"/>
            </a:endParaRPr>
          </a:p>
          <a:p>
            <a:pPr marL="441959" marR="5080" indent="-214629" algn="just">
              <a:lnSpc>
                <a:spcPct val="99600"/>
              </a:lnSpc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100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alunni devono essere informati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25" dirty="0">
                <a:latin typeface="Arial"/>
                <a:cs typeface="Arial"/>
              </a:rPr>
              <a:t>modo </a:t>
            </a:r>
            <a:r>
              <a:rPr sz="1400" spc="10" dirty="0">
                <a:latin typeface="Arial"/>
                <a:cs typeface="Arial"/>
              </a:rPr>
              <a:t>preciso delle </a:t>
            </a:r>
            <a:r>
              <a:rPr sz="1400" spc="15" dirty="0">
                <a:latin typeface="Arial"/>
                <a:cs typeface="Arial"/>
              </a:rPr>
              <a:t>operazioni da compiere con particolare  riferimento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quelle che possono comportare </a:t>
            </a:r>
            <a:r>
              <a:rPr sz="1400" spc="20" dirty="0">
                <a:latin typeface="Arial"/>
                <a:cs typeface="Arial"/>
              </a:rPr>
              <a:t>un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rischio</a:t>
            </a:r>
            <a:r>
              <a:rPr sz="1400" spc="15" dirty="0" smtClean="0">
                <a:latin typeface="Arial"/>
                <a:cs typeface="Arial"/>
              </a:rPr>
              <a:t>.</a:t>
            </a:r>
            <a:endParaRPr lang="it-IT" sz="1400" spc="15" dirty="0" smtClean="0">
              <a:latin typeface="Arial"/>
              <a:cs typeface="Arial"/>
            </a:endParaRPr>
          </a:p>
          <a:p>
            <a:pPr marL="441959" marR="5080" indent="-214629" algn="just">
              <a:lnSpc>
                <a:spcPts val="1090"/>
              </a:lnSpc>
              <a:spcBef>
                <a:spcPts val="100"/>
              </a:spcBef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80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Devono essere parimenti </a:t>
            </a:r>
            <a:r>
              <a:rPr sz="1400" spc="20" dirty="0">
                <a:latin typeface="Arial"/>
                <a:cs typeface="Arial"/>
              </a:rPr>
              <a:t>programmate e </a:t>
            </a:r>
            <a:r>
              <a:rPr sz="1400" spc="15" dirty="0">
                <a:latin typeface="Arial"/>
                <a:cs typeface="Arial"/>
              </a:rPr>
              <a:t>rese note agli alunni le procedure di </a:t>
            </a:r>
            <a:r>
              <a:rPr sz="1400" spc="10" dirty="0">
                <a:latin typeface="Arial"/>
                <a:cs typeface="Arial"/>
              </a:rPr>
              <a:t>sicurezza </a:t>
            </a:r>
            <a:r>
              <a:rPr sz="1400" spc="20" dirty="0">
                <a:latin typeface="Arial"/>
                <a:cs typeface="Arial"/>
              </a:rPr>
              <a:t>da  </a:t>
            </a:r>
            <a:r>
              <a:rPr sz="1400" spc="10" dirty="0">
                <a:latin typeface="Arial"/>
                <a:cs typeface="Arial"/>
              </a:rPr>
              <a:t>rispettare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modalità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smaltimento dei </a:t>
            </a:r>
            <a:r>
              <a:rPr sz="1400" spc="10" dirty="0">
                <a:latin typeface="Arial"/>
                <a:cs typeface="Arial"/>
              </a:rPr>
              <a:t>reflui </a:t>
            </a:r>
            <a:r>
              <a:rPr sz="1400" spc="15" dirty="0">
                <a:latin typeface="Arial"/>
                <a:cs typeface="Arial"/>
              </a:rPr>
              <a:t>della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esercitazione</a:t>
            </a:r>
            <a:r>
              <a:rPr sz="1400" spc="15" dirty="0" smtClean="0">
                <a:latin typeface="Arial"/>
                <a:cs typeface="Arial"/>
              </a:rPr>
              <a:t>.</a:t>
            </a:r>
            <a:endParaRPr lang="it-IT" sz="1400" spc="15" dirty="0" smtClean="0">
              <a:latin typeface="Arial"/>
              <a:cs typeface="Arial"/>
            </a:endParaRPr>
          </a:p>
          <a:p>
            <a:pPr marL="441959" marR="5080" indent="-214629" algn="just">
              <a:lnSpc>
                <a:spcPts val="1080"/>
              </a:lnSpc>
              <a:spcBef>
                <a:spcPts val="80"/>
              </a:spcBef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75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20" dirty="0">
                <a:latin typeface="Arial"/>
                <a:cs typeface="Arial"/>
              </a:rPr>
              <a:t>Quando </a:t>
            </a:r>
            <a:r>
              <a:rPr sz="1400" spc="15" dirty="0">
                <a:latin typeface="Arial"/>
                <a:cs typeface="Arial"/>
              </a:rPr>
              <a:t>vengono eseguite da </a:t>
            </a:r>
            <a:r>
              <a:rPr sz="1400" spc="10" dirty="0">
                <a:latin typeface="Arial"/>
                <a:cs typeface="Arial"/>
              </a:rPr>
              <a:t>più classi, </a:t>
            </a:r>
            <a:r>
              <a:rPr sz="1400" spc="15" dirty="0">
                <a:latin typeface="Arial"/>
                <a:cs typeface="Arial"/>
              </a:rPr>
              <a:t>nello stesso laboratorio, </a:t>
            </a:r>
            <a:r>
              <a:rPr sz="1400" spc="10" dirty="0">
                <a:latin typeface="Arial"/>
                <a:cs typeface="Arial"/>
              </a:rPr>
              <a:t>esercitazioni simili, </a:t>
            </a:r>
            <a:r>
              <a:rPr sz="1400" spc="15" dirty="0">
                <a:latin typeface="Arial"/>
                <a:cs typeface="Arial"/>
              </a:rPr>
              <a:t>gli insegnanti  provvedono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concordare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metodiche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lavoro.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27329" marR="635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Le </a:t>
            </a:r>
            <a:r>
              <a:rPr sz="1400" spc="20" dirty="0">
                <a:latin typeface="Arial"/>
                <a:cs typeface="Arial"/>
              </a:rPr>
              <a:t>norme </a:t>
            </a:r>
            <a:r>
              <a:rPr sz="1400" spc="15" dirty="0">
                <a:latin typeface="Arial"/>
                <a:cs typeface="Arial"/>
              </a:rPr>
              <a:t>seguenti devono essere portate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conoscenza di </a:t>
            </a:r>
            <a:r>
              <a:rPr sz="1400" spc="10" dirty="0">
                <a:latin typeface="Arial"/>
                <a:cs typeface="Arial"/>
              </a:rPr>
              <a:t>tutti gli utenti </a:t>
            </a:r>
            <a:r>
              <a:rPr sz="1400" spc="15" dirty="0">
                <a:latin typeface="Arial"/>
                <a:cs typeface="Arial"/>
              </a:rPr>
              <a:t>del laboratorio </a:t>
            </a:r>
            <a:r>
              <a:rPr sz="1400" spc="10" dirty="0">
                <a:latin typeface="Arial"/>
                <a:cs typeface="Arial"/>
              </a:rPr>
              <a:t>sotto la  </a:t>
            </a:r>
            <a:r>
              <a:rPr sz="1400" spc="15" dirty="0">
                <a:latin typeface="Arial"/>
                <a:cs typeface="Arial"/>
              </a:rPr>
              <a:t>supervisione del responsabile del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medesimo.</a:t>
            </a:r>
            <a:endParaRPr sz="1400" dirty="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Non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essendo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possibile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richiamare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tutte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specifiche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norme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operative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sicurezza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vigenti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è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necessario</a:t>
            </a:r>
            <a:endParaRPr sz="1400" dirty="0">
              <a:latin typeface="Arial"/>
              <a:cs typeface="Arial"/>
            </a:endParaRPr>
          </a:p>
          <a:p>
            <a:pPr marL="227329" marR="5080" algn="just">
              <a:lnSpc>
                <a:spcPct val="100000"/>
              </a:lnSpc>
              <a:spcBef>
                <a:spcPts val="10"/>
              </a:spcBef>
            </a:pPr>
            <a:r>
              <a:rPr sz="1400" spc="15" dirty="0">
                <a:latin typeface="Arial"/>
                <a:cs typeface="Arial"/>
              </a:rPr>
              <a:t>che: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studente faccia </a:t>
            </a:r>
            <a:r>
              <a:rPr sz="1400" spc="10" dirty="0">
                <a:latin typeface="Arial"/>
                <a:cs typeface="Arial"/>
              </a:rPr>
              <a:t>costante </a:t>
            </a:r>
            <a:r>
              <a:rPr sz="1400" spc="15" dirty="0">
                <a:latin typeface="Arial"/>
                <a:cs typeface="Arial"/>
              </a:rPr>
              <a:t>riferimento al proprio docente ovvero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15" dirty="0">
                <a:latin typeface="Arial"/>
                <a:cs typeface="Arial"/>
              </a:rPr>
              <a:t>responsabile della </a:t>
            </a:r>
            <a:r>
              <a:rPr sz="1400" spc="10" dirty="0">
                <a:latin typeface="Arial"/>
                <a:cs typeface="Arial"/>
              </a:rPr>
              <a:t>struttura, il  </a:t>
            </a:r>
            <a:r>
              <a:rPr sz="1400" spc="15" dirty="0">
                <a:latin typeface="Arial"/>
                <a:cs typeface="Arial"/>
              </a:rPr>
              <a:t>quale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tenuto ad </a:t>
            </a:r>
            <a:r>
              <a:rPr sz="1400" spc="10" dirty="0">
                <a:latin typeface="Arial"/>
                <a:cs typeface="Arial"/>
              </a:rPr>
              <a:t>istruire </a:t>
            </a:r>
            <a:r>
              <a:rPr sz="1400" spc="15" dirty="0">
                <a:latin typeface="Arial"/>
                <a:cs typeface="Arial"/>
              </a:rPr>
              <a:t>adeguatamente ciascuno studente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relazione alle </a:t>
            </a:r>
            <a:r>
              <a:rPr sz="1400" spc="10" dirty="0">
                <a:latin typeface="Arial"/>
                <a:cs typeface="Arial"/>
              </a:rPr>
              <a:t>attività </a:t>
            </a:r>
            <a:r>
              <a:rPr sz="1400" spc="15" dirty="0">
                <a:latin typeface="Arial"/>
                <a:cs typeface="Arial"/>
              </a:rPr>
              <a:t>che questi andrà </a:t>
            </a:r>
            <a:r>
              <a:rPr sz="1400" spc="20" dirty="0">
                <a:latin typeface="Arial"/>
                <a:cs typeface="Arial"/>
              </a:rPr>
              <a:t>a  </a:t>
            </a:r>
            <a:r>
              <a:rPr sz="1400" spc="15" dirty="0" err="1">
                <a:latin typeface="Arial"/>
                <a:cs typeface="Arial"/>
              </a:rPr>
              <a:t>svolgere</a:t>
            </a:r>
            <a:r>
              <a:rPr sz="1400" b="1" spc="15" dirty="0" smtClean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</a:pPr>
            <a:endParaRPr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5" dirty="0" smtClean="0">
                <a:solidFill>
                  <a:srgbClr val="0000FF"/>
                </a:solidFill>
                <a:latin typeface="Arial"/>
                <a:cs typeface="Arial"/>
              </a:rPr>
              <a:t>Procedure  </a:t>
            </a:r>
            <a:r>
              <a:rPr sz="1400" b="1" spc="15" dirty="0" err="1" smtClean="0">
                <a:solidFill>
                  <a:srgbClr val="0000FF"/>
                </a:solidFill>
                <a:latin typeface="Arial"/>
                <a:cs typeface="Arial"/>
              </a:rPr>
              <a:t>elementari</a:t>
            </a:r>
            <a:r>
              <a:rPr sz="1400" b="1" spc="1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20" dirty="0" smtClean="0">
                <a:solidFill>
                  <a:srgbClr val="0000FF"/>
                </a:solidFill>
                <a:latin typeface="Arial"/>
                <a:cs typeface="Arial"/>
              </a:rPr>
              <a:t>per </a:t>
            </a:r>
            <a:r>
              <a:rPr sz="1400" b="1" spc="10" dirty="0" smtClean="0">
                <a:solidFill>
                  <a:srgbClr val="0000FF"/>
                </a:solidFill>
                <a:latin typeface="Arial"/>
                <a:cs typeface="Arial"/>
              </a:rPr>
              <a:t>la </a:t>
            </a:r>
            <a:r>
              <a:rPr sz="1400" b="1" spc="20" dirty="0" err="1" smtClean="0">
                <a:solidFill>
                  <a:srgbClr val="0000FF"/>
                </a:solidFill>
                <a:latin typeface="Arial"/>
                <a:cs typeface="Arial"/>
              </a:rPr>
              <a:t>prevenzione</a:t>
            </a:r>
            <a:r>
              <a:rPr sz="1400" b="1" spc="2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0" dirty="0" err="1" smtClean="0">
                <a:solidFill>
                  <a:srgbClr val="0000FF"/>
                </a:solidFill>
                <a:latin typeface="Arial"/>
                <a:cs typeface="Arial"/>
              </a:rPr>
              <a:t>degli</a:t>
            </a:r>
            <a:r>
              <a:rPr sz="1400" b="1" spc="-25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 err="1" smtClean="0">
                <a:solidFill>
                  <a:srgbClr val="0000FF"/>
                </a:solidFill>
                <a:latin typeface="Arial"/>
                <a:cs typeface="Arial"/>
              </a:rPr>
              <a:t>infortuni</a:t>
            </a:r>
            <a:endParaRPr sz="14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400" i="1" spc="15" dirty="0" err="1" smtClean="0">
                <a:latin typeface="Arial"/>
                <a:cs typeface="Arial"/>
              </a:rPr>
              <a:t>Coloro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5" dirty="0" err="1" smtClean="0">
                <a:latin typeface="Arial"/>
                <a:cs typeface="Arial"/>
              </a:rPr>
              <a:t>che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5" dirty="0" err="1" smtClean="0">
                <a:latin typeface="Arial"/>
                <a:cs typeface="Arial"/>
              </a:rPr>
              <a:t>usano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20" dirty="0" smtClean="0">
                <a:latin typeface="Arial"/>
                <a:cs typeface="Arial"/>
              </a:rPr>
              <a:t>un </a:t>
            </a:r>
            <a:r>
              <a:rPr sz="1400" i="1" spc="20" dirty="0" err="1" smtClean="0">
                <a:latin typeface="Arial"/>
                <a:cs typeface="Arial"/>
              </a:rPr>
              <a:t>comportamento</a:t>
            </a:r>
            <a:r>
              <a:rPr sz="1400" i="1" spc="20" dirty="0" smtClean="0">
                <a:latin typeface="Arial"/>
                <a:cs typeface="Arial"/>
              </a:rPr>
              <a:t> </a:t>
            </a:r>
            <a:r>
              <a:rPr sz="1400" i="1" spc="15" dirty="0" err="1" smtClean="0">
                <a:latin typeface="Arial"/>
                <a:cs typeface="Arial"/>
              </a:rPr>
              <a:t>inadeguato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0" dirty="0" smtClean="0">
                <a:latin typeface="Arial"/>
                <a:cs typeface="Arial"/>
              </a:rPr>
              <a:t>in </a:t>
            </a:r>
            <a:r>
              <a:rPr sz="1400" i="1" spc="15" dirty="0" err="1" smtClean="0">
                <a:latin typeface="Arial"/>
                <a:cs typeface="Arial"/>
              </a:rPr>
              <a:t>laboratorio</a:t>
            </a:r>
            <a:r>
              <a:rPr sz="1400" i="1" spc="15" dirty="0" smtClean="0">
                <a:latin typeface="Arial"/>
                <a:cs typeface="Arial"/>
              </a:rPr>
              <a:t> non </a:t>
            </a:r>
            <a:r>
              <a:rPr sz="1400" i="1" spc="15" dirty="0" err="1" smtClean="0">
                <a:latin typeface="Arial"/>
                <a:cs typeface="Arial"/>
              </a:rPr>
              <a:t>mettono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20" dirty="0" smtClean="0">
                <a:latin typeface="Arial"/>
                <a:cs typeface="Arial"/>
              </a:rPr>
              <a:t>a </a:t>
            </a:r>
            <a:r>
              <a:rPr sz="1400" i="1" spc="15" dirty="0" err="1" smtClean="0">
                <a:latin typeface="Arial"/>
                <a:cs typeface="Arial"/>
              </a:rPr>
              <a:t>repentaglio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0" dirty="0" smtClean="0">
                <a:latin typeface="Arial"/>
                <a:cs typeface="Arial"/>
              </a:rPr>
              <a:t>solo la </a:t>
            </a:r>
            <a:r>
              <a:rPr sz="1400" i="1" spc="15" dirty="0" err="1" smtClean="0">
                <a:latin typeface="Arial"/>
                <a:cs typeface="Arial"/>
              </a:rPr>
              <a:t>propria</a:t>
            </a:r>
            <a:r>
              <a:rPr sz="1400" i="1" spc="15" dirty="0" smtClean="0">
                <a:latin typeface="Arial"/>
                <a:cs typeface="Arial"/>
              </a:rPr>
              <a:t>  </a:t>
            </a:r>
            <a:r>
              <a:rPr sz="1400" i="1" spc="10" dirty="0" smtClean="0">
                <a:latin typeface="Arial"/>
                <a:cs typeface="Arial"/>
              </a:rPr>
              <a:t>salute, ma </a:t>
            </a:r>
            <a:r>
              <a:rPr sz="1400" i="1" spc="15" dirty="0" err="1" smtClean="0">
                <a:latin typeface="Arial"/>
                <a:cs typeface="Arial"/>
              </a:rPr>
              <a:t>anche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5" dirty="0" err="1" smtClean="0">
                <a:latin typeface="Arial"/>
                <a:cs typeface="Arial"/>
              </a:rPr>
              <a:t>quella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10" dirty="0" err="1" smtClean="0">
                <a:latin typeface="Arial"/>
                <a:cs typeface="Arial"/>
              </a:rPr>
              <a:t>degli</a:t>
            </a:r>
            <a:r>
              <a:rPr sz="1400" i="1" spc="20" dirty="0" smtClean="0">
                <a:latin typeface="Arial"/>
                <a:cs typeface="Arial"/>
              </a:rPr>
              <a:t> </a:t>
            </a:r>
            <a:r>
              <a:rPr sz="1400" i="1" spc="10" dirty="0" err="1" smtClean="0">
                <a:latin typeface="Arial"/>
                <a:cs typeface="Arial"/>
              </a:rPr>
              <a:t>altri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89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57200"/>
            <a:ext cx="9220200" cy="6090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Accesso </a:t>
            </a: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ai</a:t>
            </a:r>
            <a:r>
              <a:rPr sz="1400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laboratori.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L'accesso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consentito solo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Dirigenti </a:t>
            </a:r>
            <a:r>
              <a:rPr sz="1400" spc="10" dirty="0">
                <a:latin typeface="Arial"/>
                <a:cs typeface="Arial"/>
              </a:rPr>
              <a:t>Scolastici, agli </a:t>
            </a:r>
            <a:r>
              <a:rPr sz="1400" spc="15" dirty="0">
                <a:latin typeface="Arial"/>
                <a:cs typeface="Arial"/>
              </a:rPr>
              <a:t>Insegnanti dei </a:t>
            </a:r>
            <a:r>
              <a:rPr sz="1400" spc="10" dirty="0">
                <a:latin typeface="Arial"/>
                <a:cs typeface="Arial"/>
              </a:rPr>
              <a:t>laboratori, </a:t>
            </a:r>
            <a:r>
              <a:rPr sz="1400" spc="15" dirty="0">
                <a:latin typeface="Arial"/>
                <a:cs typeface="Arial"/>
              </a:rPr>
              <a:t>agli Assistenti  </a:t>
            </a:r>
            <a:r>
              <a:rPr sz="1400" spc="10" dirty="0">
                <a:latin typeface="Arial"/>
                <a:cs typeface="Arial"/>
              </a:rPr>
              <a:t>Tecnici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5" dirty="0">
                <a:latin typeface="Arial"/>
                <a:cs typeface="Arial"/>
              </a:rPr>
              <a:t>Collaboratori </a:t>
            </a:r>
            <a:r>
              <a:rPr sz="1400" spc="10" dirty="0">
                <a:latin typeface="Arial"/>
                <a:cs typeface="Arial"/>
              </a:rPr>
              <a:t>Scolastici in </a:t>
            </a:r>
            <a:r>
              <a:rPr sz="1400" spc="15" dirty="0">
                <a:latin typeface="Arial"/>
                <a:cs typeface="Arial"/>
              </a:rPr>
              <a:t>organico nel </a:t>
            </a:r>
            <a:r>
              <a:rPr sz="1400" spc="10" dirty="0">
                <a:latin typeface="Arial"/>
                <a:cs typeface="Arial"/>
              </a:rPr>
              <a:t>laboratorio, agli </a:t>
            </a:r>
            <a:r>
              <a:rPr sz="1400" spc="15" dirty="0">
                <a:latin typeface="Arial"/>
                <a:cs typeface="Arial"/>
              </a:rPr>
              <a:t>studenti negli </a:t>
            </a:r>
            <a:r>
              <a:rPr sz="1400" spc="10" dirty="0">
                <a:latin typeface="Arial"/>
                <a:cs typeface="Arial"/>
              </a:rPr>
              <a:t>orari di </a:t>
            </a:r>
            <a:r>
              <a:rPr sz="1400" spc="15" dirty="0">
                <a:latin typeface="Arial"/>
                <a:cs typeface="Arial"/>
              </a:rPr>
              <a:t>svolgimento delle  </a:t>
            </a:r>
            <a:r>
              <a:rPr sz="1400" spc="10" dirty="0">
                <a:latin typeface="Arial"/>
                <a:cs typeface="Arial"/>
              </a:rPr>
              <a:t>esercitazioni didattiche: tutte le altre </a:t>
            </a:r>
            <a:r>
              <a:rPr sz="1400" spc="15" dirty="0">
                <a:latin typeface="Arial"/>
                <a:cs typeface="Arial"/>
              </a:rPr>
              <a:t>persone </a:t>
            </a:r>
            <a:r>
              <a:rPr sz="1400" spc="1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desiderano accedere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devono espressamente  </a:t>
            </a:r>
            <a:r>
              <a:rPr sz="1400" spc="15" dirty="0">
                <a:latin typeface="Arial"/>
                <a:cs typeface="Arial"/>
              </a:rPr>
              <a:t>essere autorizzate dal Preside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dal Responsabile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Reparto.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400"/>
              </a:lnSpc>
              <a:spcBef>
                <a:spcPts val="5"/>
              </a:spcBef>
            </a:pPr>
            <a:r>
              <a:rPr sz="1400" spc="10" dirty="0">
                <a:latin typeface="Arial"/>
                <a:cs typeface="Arial"/>
              </a:rPr>
              <a:t>Tutte </a:t>
            </a:r>
            <a:r>
              <a:rPr sz="1400" spc="15" dirty="0">
                <a:latin typeface="Arial"/>
                <a:cs typeface="Arial"/>
              </a:rPr>
              <a:t>le persone autorizzate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frequentare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0" dirty="0">
                <a:latin typeface="Arial"/>
                <a:cs typeface="Arial"/>
              </a:rPr>
              <a:t>laboratori </a:t>
            </a:r>
            <a:r>
              <a:rPr sz="1400" spc="15" dirty="0">
                <a:latin typeface="Arial"/>
                <a:cs typeface="Arial"/>
              </a:rPr>
              <a:t>devono portare </a:t>
            </a:r>
            <a:r>
              <a:rPr sz="1400" spc="10" dirty="0">
                <a:latin typeface="Arial"/>
                <a:cs typeface="Arial"/>
              </a:rPr>
              <a:t>in vista </a:t>
            </a:r>
            <a:r>
              <a:rPr sz="1400" spc="15" dirty="0">
                <a:latin typeface="Arial"/>
                <a:cs typeface="Arial"/>
              </a:rPr>
              <a:t>un </a:t>
            </a:r>
            <a:r>
              <a:rPr sz="1400" spc="10" dirty="0">
                <a:latin typeface="Arial"/>
                <a:cs typeface="Arial"/>
              </a:rPr>
              <a:t>cartellino di </a:t>
            </a:r>
            <a:r>
              <a:rPr sz="1400" spc="15" dirty="0">
                <a:latin typeface="Arial"/>
                <a:cs typeface="Arial"/>
              </a:rPr>
              <a:t>riconoscimento  </a:t>
            </a:r>
            <a:r>
              <a:rPr sz="1400" spc="10" dirty="0">
                <a:latin typeface="Arial"/>
                <a:cs typeface="Arial"/>
              </a:rPr>
              <a:t>rilasciato </a:t>
            </a:r>
            <a:r>
              <a:rPr sz="1400" spc="15" dirty="0">
                <a:latin typeface="Arial"/>
                <a:cs typeface="Arial"/>
              </a:rPr>
              <a:t>dalla Direzione </a:t>
            </a:r>
            <a:r>
              <a:rPr sz="1400" spc="10" dirty="0">
                <a:latin typeface="Arial"/>
                <a:cs typeface="Arial"/>
              </a:rPr>
              <a:t>dell'Istituto. </a:t>
            </a:r>
            <a:r>
              <a:rPr sz="1400" spc="15" dirty="0">
                <a:latin typeface="Arial"/>
                <a:cs typeface="Arial"/>
              </a:rPr>
              <a:t>Sul </a:t>
            </a:r>
            <a:r>
              <a:rPr sz="1400" spc="10" dirty="0">
                <a:latin typeface="Arial"/>
                <a:cs typeface="Arial"/>
              </a:rPr>
              <a:t>cartellino </a:t>
            </a:r>
            <a:r>
              <a:rPr sz="1400" spc="15" dirty="0">
                <a:latin typeface="Arial"/>
                <a:cs typeface="Arial"/>
              </a:rPr>
              <a:t>di riconoscimento insieme ad una fotografia </a:t>
            </a:r>
            <a:r>
              <a:rPr sz="1400" spc="20" dirty="0">
                <a:latin typeface="Arial"/>
                <a:cs typeface="Arial"/>
              </a:rPr>
              <a:t>devono  </a:t>
            </a:r>
            <a:r>
              <a:rPr sz="1400" spc="15" dirty="0">
                <a:latin typeface="Arial"/>
                <a:cs typeface="Arial"/>
              </a:rPr>
              <a:t>essere </a:t>
            </a:r>
            <a:r>
              <a:rPr sz="1400" spc="10" dirty="0">
                <a:latin typeface="Arial"/>
                <a:cs typeface="Arial"/>
              </a:rPr>
              <a:t>indicati: </a:t>
            </a:r>
            <a:r>
              <a:rPr sz="1400" spc="20" dirty="0">
                <a:latin typeface="Arial"/>
                <a:cs typeface="Arial"/>
              </a:rPr>
              <a:t>nome, cognome e </a:t>
            </a:r>
            <a:r>
              <a:rPr sz="1400" spc="10" dirty="0">
                <a:latin typeface="Arial"/>
                <a:cs typeface="Arial"/>
              </a:rPr>
              <a:t>qualifica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per 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10" dirty="0">
                <a:latin typeface="Arial"/>
                <a:cs typeface="Arial"/>
              </a:rPr>
              <a:t>l'indicazione </a:t>
            </a:r>
            <a:r>
              <a:rPr sz="1400" spc="15" dirty="0">
                <a:latin typeface="Arial"/>
                <a:cs typeface="Arial"/>
              </a:rPr>
              <a:t>della classe di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appartenenza.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Non bisogna </a:t>
            </a:r>
            <a:r>
              <a:rPr sz="1400" spc="20" dirty="0">
                <a:latin typeface="Arial"/>
                <a:cs typeface="Arial"/>
              </a:rPr>
              <a:t>mai </a:t>
            </a:r>
            <a:r>
              <a:rPr sz="1400" spc="15" dirty="0">
                <a:latin typeface="Arial"/>
                <a:cs typeface="Arial"/>
              </a:rPr>
              <a:t>lavorare da soli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laboratorio, </a:t>
            </a:r>
            <a:r>
              <a:rPr sz="1400" spc="10" dirty="0">
                <a:latin typeface="Arial"/>
                <a:cs typeface="Arial"/>
              </a:rPr>
              <a:t>gli incidenti </a:t>
            </a:r>
            <a:r>
              <a:rPr sz="1400" spc="15" dirty="0">
                <a:latin typeface="Arial"/>
                <a:cs typeface="Arial"/>
              </a:rPr>
              <a:t>accadono senza preavviso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possono </a:t>
            </a:r>
            <a:r>
              <a:rPr sz="1400" spc="10" dirty="0">
                <a:latin typeface="Arial"/>
                <a:cs typeface="Arial"/>
              </a:rPr>
              <a:t>risultare  fatali in </a:t>
            </a:r>
            <a:r>
              <a:rPr sz="1400" spc="20" dirty="0">
                <a:latin typeface="Arial"/>
                <a:cs typeface="Arial"/>
              </a:rPr>
              <a:t>mancanza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soccorso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immediato.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Comportamento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400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vietato </a:t>
            </a:r>
            <a:r>
              <a:rPr sz="1400" spc="15" dirty="0">
                <a:latin typeface="Arial"/>
                <a:cs typeface="Arial"/>
              </a:rPr>
              <a:t>agli </a:t>
            </a:r>
            <a:r>
              <a:rPr sz="1400" spc="10" dirty="0">
                <a:latin typeface="Arial"/>
                <a:cs typeface="Arial"/>
              </a:rPr>
              <a:t>studenti </a:t>
            </a:r>
            <a:r>
              <a:rPr sz="1400" spc="15" dirty="0">
                <a:latin typeface="Arial"/>
                <a:cs typeface="Arial"/>
              </a:rPr>
              <a:t>accedere al laboratorio senza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presenza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dell’insegnante.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6350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Per motivi </a:t>
            </a:r>
            <a:r>
              <a:rPr sz="1400" spc="10" dirty="0">
                <a:latin typeface="Arial"/>
                <a:cs typeface="Arial"/>
              </a:rPr>
              <a:t>di spazio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0" dirty="0">
                <a:latin typeface="Arial"/>
                <a:cs typeface="Arial"/>
              </a:rPr>
              <a:t>vietato </a:t>
            </a:r>
            <a:r>
              <a:rPr sz="1400" spc="15" dirty="0">
                <a:latin typeface="Arial"/>
                <a:cs typeface="Arial"/>
              </a:rPr>
              <a:t>portare nel laboratorio borse, </a:t>
            </a:r>
            <a:r>
              <a:rPr sz="1400" spc="10" dirty="0">
                <a:latin typeface="Arial"/>
                <a:cs typeface="Arial"/>
              </a:rPr>
              <a:t>zaini, </a:t>
            </a:r>
            <a:r>
              <a:rPr sz="1400" spc="15" dirty="0">
                <a:latin typeface="Arial"/>
                <a:cs typeface="Arial"/>
              </a:rPr>
              <a:t>cappotti che </a:t>
            </a:r>
            <a:r>
              <a:rPr sz="1400" spc="20" dirty="0">
                <a:latin typeface="Arial"/>
                <a:cs typeface="Arial"/>
              </a:rPr>
              <a:t>possono  </a:t>
            </a:r>
            <a:r>
              <a:rPr sz="1400" spc="15" dirty="0">
                <a:latin typeface="Arial"/>
                <a:cs typeface="Arial"/>
              </a:rPr>
              <a:t>rappresentare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ostacolo </a:t>
            </a:r>
            <a:r>
              <a:rPr sz="1400" spc="10" dirty="0">
                <a:latin typeface="Arial"/>
                <a:cs typeface="Arial"/>
              </a:rPr>
              <a:t>al libero </a:t>
            </a:r>
            <a:r>
              <a:rPr sz="1400" spc="20" dirty="0">
                <a:latin typeface="Arial"/>
                <a:cs typeface="Arial"/>
              </a:rPr>
              <a:t>movimento </a:t>
            </a:r>
            <a:r>
              <a:rPr sz="1400" spc="15" dirty="0">
                <a:latin typeface="Arial"/>
                <a:cs typeface="Arial"/>
              </a:rPr>
              <a:t>di studenti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5080" indent="-215265">
              <a:lnSpc>
                <a:spcPts val="107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si deve rimanere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lavorare da soli nel laboratorio senza </a:t>
            </a:r>
            <a:r>
              <a:rPr sz="1400" spc="2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nessun </a:t>
            </a:r>
            <a:r>
              <a:rPr sz="1400" spc="10" dirty="0">
                <a:latin typeface="Arial"/>
                <a:cs typeface="Arial"/>
              </a:rPr>
              <a:t>altro sia </a:t>
            </a:r>
            <a:r>
              <a:rPr sz="1400" spc="15" dirty="0">
                <a:latin typeface="Arial"/>
                <a:cs typeface="Arial"/>
              </a:rPr>
              <a:t>presente nelle  </a:t>
            </a:r>
            <a:r>
              <a:rPr sz="1400" spc="10" dirty="0">
                <a:latin typeface="Arial"/>
                <a:cs typeface="Arial"/>
              </a:rPr>
              <a:t>vicinanze.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proibito </a:t>
            </a:r>
            <a:r>
              <a:rPr sz="1400" spc="15" dirty="0">
                <a:latin typeface="Arial"/>
                <a:cs typeface="Arial"/>
              </a:rPr>
              <a:t>fumare </a:t>
            </a:r>
            <a:r>
              <a:rPr sz="1400" spc="10" dirty="0">
                <a:latin typeface="Arial"/>
                <a:cs typeface="Arial"/>
              </a:rPr>
              <a:t>in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laboratorio.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proibito </a:t>
            </a:r>
            <a:r>
              <a:rPr sz="1400" spc="20" dirty="0">
                <a:latin typeface="Arial"/>
                <a:cs typeface="Arial"/>
              </a:rPr>
              <a:t>consumare </a:t>
            </a:r>
            <a:r>
              <a:rPr sz="1400" spc="10" dirty="0">
                <a:latin typeface="Arial"/>
                <a:cs typeface="Arial"/>
              </a:rPr>
              <a:t>cibi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bevande </a:t>
            </a:r>
            <a:r>
              <a:rPr sz="1400" spc="20" dirty="0">
                <a:latin typeface="Arial"/>
                <a:cs typeface="Arial"/>
              </a:rPr>
              <a:t>come </a:t>
            </a:r>
            <a:r>
              <a:rPr sz="1400" spc="15" dirty="0">
                <a:latin typeface="Arial"/>
                <a:cs typeface="Arial"/>
              </a:rPr>
              <a:t>pure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0" dirty="0">
                <a:latin typeface="Arial"/>
                <a:cs typeface="Arial"/>
              </a:rPr>
              <a:t>vietato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conservarle.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304801"/>
            <a:ext cx="9753600" cy="6355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7225" marR="6350" indent="-215265" algn="just">
              <a:lnSpc>
                <a:spcPct val="100000"/>
              </a:lnSpc>
              <a:buFont typeface="Symbol"/>
              <a:buChar char=""/>
              <a:tabLst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5" dirty="0">
                <a:latin typeface="Arial"/>
                <a:cs typeface="Arial"/>
              </a:rPr>
              <a:t>obbligo informarsi prima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maneggiare sostanze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materiali pericolosi sulle precauzioni </a:t>
            </a:r>
            <a:r>
              <a:rPr sz="1400" spc="20" dirty="0">
                <a:latin typeface="Arial"/>
                <a:cs typeface="Arial"/>
              </a:rPr>
              <a:t>da  </a:t>
            </a:r>
            <a:r>
              <a:rPr sz="1400" spc="15" dirty="0">
                <a:latin typeface="Arial"/>
                <a:cs typeface="Arial"/>
              </a:rPr>
              <a:t>prendere. Sostanze </a:t>
            </a:r>
            <a:r>
              <a:rPr sz="1400" spc="10" dirty="0">
                <a:latin typeface="Arial"/>
                <a:cs typeface="Arial"/>
              </a:rPr>
              <a:t>di tale tipo, in </a:t>
            </a:r>
            <a:r>
              <a:rPr sz="1400" spc="15" dirty="0">
                <a:latin typeface="Arial"/>
                <a:cs typeface="Arial"/>
              </a:rPr>
              <a:t>confezione </a:t>
            </a:r>
            <a:r>
              <a:rPr sz="1400" spc="10" dirty="0">
                <a:latin typeface="Arial"/>
                <a:cs typeface="Arial"/>
              </a:rPr>
              <a:t>originale, </a:t>
            </a:r>
            <a:r>
              <a:rPr sz="1400" spc="15" dirty="0">
                <a:latin typeface="Arial"/>
                <a:cs typeface="Arial"/>
              </a:rPr>
              <a:t>sono contrassegnate da </a:t>
            </a:r>
            <a:r>
              <a:rPr sz="1400" spc="10" dirty="0">
                <a:latin typeface="Arial"/>
                <a:cs typeface="Arial"/>
              </a:rPr>
              <a:t>un’etichetta </a:t>
            </a:r>
            <a:r>
              <a:rPr sz="1400" spc="15" dirty="0">
                <a:latin typeface="Arial"/>
                <a:cs typeface="Arial"/>
              </a:rPr>
              <a:t>con  un simbolo che ne </a:t>
            </a:r>
            <a:r>
              <a:rPr sz="1400" spc="10" dirty="0">
                <a:latin typeface="Arial"/>
                <a:cs typeface="Arial"/>
              </a:rPr>
              <a:t>indica la </a:t>
            </a:r>
            <a:r>
              <a:rPr sz="1400" spc="15" dirty="0">
                <a:latin typeface="Arial"/>
                <a:cs typeface="Arial"/>
              </a:rPr>
              <a:t>natura del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pericolo.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5" dirty="0">
                <a:latin typeface="Arial"/>
                <a:cs typeface="Arial"/>
              </a:rPr>
              <a:t>da evitare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di vetreria con bordi scheggiati </a:t>
            </a:r>
            <a:r>
              <a:rPr sz="1400" spc="20" dirty="0">
                <a:latin typeface="Arial"/>
                <a:cs typeface="Arial"/>
              </a:rPr>
              <a:t>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crepe.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Per alcune esperienze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necessario usare guanti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protezione </a:t>
            </a:r>
            <a:r>
              <a:rPr sz="1400" spc="20" dirty="0">
                <a:latin typeface="Arial"/>
                <a:cs typeface="Arial"/>
              </a:rPr>
              <a:t>monouso 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15" dirty="0">
                <a:latin typeface="Arial"/>
                <a:cs typeface="Arial"/>
              </a:rPr>
              <a:t>occhiali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mascherine</a:t>
            </a:r>
            <a:endParaRPr sz="1400" dirty="0">
              <a:latin typeface="Arial"/>
              <a:cs typeface="Arial"/>
            </a:endParaRPr>
          </a:p>
          <a:p>
            <a:pPr marL="657225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.E’ </a:t>
            </a:r>
            <a:r>
              <a:rPr sz="1400" spc="15" dirty="0">
                <a:latin typeface="Arial"/>
                <a:cs typeface="Arial"/>
              </a:rPr>
              <a:t>compito dell’insegnante </a:t>
            </a:r>
            <a:r>
              <a:rPr sz="1400" spc="10" dirty="0">
                <a:latin typeface="Arial"/>
                <a:cs typeface="Arial"/>
              </a:rPr>
              <a:t>valutare tale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necessità.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E’vietato </a:t>
            </a:r>
            <a:r>
              <a:rPr sz="1400" spc="15" dirty="0">
                <a:latin typeface="Arial"/>
                <a:cs typeface="Arial"/>
              </a:rPr>
              <a:t>tenere telefoni </a:t>
            </a:r>
            <a:r>
              <a:rPr sz="1400" spc="10" dirty="0">
                <a:latin typeface="Arial"/>
                <a:cs typeface="Arial"/>
              </a:rPr>
              <a:t>cellulari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accesi.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6350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chiede di avere sempre </a:t>
            </a:r>
            <a:r>
              <a:rPr sz="1400" spc="10" dirty="0">
                <a:latin typeface="Arial"/>
                <a:cs typeface="Arial"/>
              </a:rPr>
              <a:t>il </a:t>
            </a:r>
            <a:r>
              <a:rPr sz="1400" spc="20" dirty="0">
                <a:latin typeface="Arial"/>
                <a:cs typeface="Arial"/>
              </a:rPr>
              <a:t>massimo </a:t>
            </a:r>
            <a:r>
              <a:rPr sz="1400" spc="15" dirty="0">
                <a:latin typeface="Arial"/>
                <a:cs typeface="Arial"/>
              </a:rPr>
              <a:t>rispetto </a:t>
            </a:r>
            <a:r>
              <a:rPr sz="1400" spc="10" dirty="0">
                <a:latin typeface="Arial"/>
                <a:cs typeface="Arial"/>
              </a:rPr>
              <a:t>della </a:t>
            </a:r>
            <a:r>
              <a:rPr sz="1400" spc="15" dirty="0">
                <a:latin typeface="Arial"/>
                <a:cs typeface="Arial"/>
              </a:rPr>
              <a:t>strumentazione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segnalare  immediatamente eventuali </a:t>
            </a:r>
            <a:r>
              <a:rPr sz="1400" spc="10" dirty="0">
                <a:latin typeface="Arial"/>
                <a:cs typeface="Arial"/>
              </a:rPr>
              <a:t>rotture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anomalie di funzionamento.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7620" indent="-215265"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astenersi </a:t>
            </a:r>
            <a:r>
              <a:rPr sz="1400" spc="10" dirty="0">
                <a:latin typeface="Arial"/>
                <a:cs typeface="Arial"/>
              </a:rPr>
              <a:t>dall’effettuare </a:t>
            </a:r>
            <a:r>
              <a:rPr sz="1400" spc="15" dirty="0">
                <a:latin typeface="Arial"/>
                <a:cs typeface="Arial"/>
              </a:rPr>
              <a:t>manovre che possono compromettere </a:t>
            </a:r>
            <a:r>
              <a:rPr sz="1400" spc="10" dirty="0">
                <a:latin typeface="Arial"/>
                <a:cs typeface="Arial"/>
              </a:rPr>
              <a:t>la sicurezza  per le </a:t>
            </a:r>
            <a:r>
              <a:rPr sz="1400" spc="15" dirty="0">
                <a:latin typeface="Arial"/>
                <a:cs typeface="Arial"/>
              </a:rPr>
              <a:t>quali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sono  </a:t>
            </a:r>
            <a:r>
              <a:rPr sz="1400" spc="5" dirty="0">
                <a:latin typeface="Arial"/>
                <a:cs typeface="Arial"/>
              </a:rPr>
              <a:t>stati </a:t>
            </a:r>
            <a:r>
              <a:rPr sz="1400" spc="10" dirty="0">
                <a:latin typeface="Arial"/>
                <a:cs typeface="Arial"/>
              </a:rPr>
              <a:t>autorizzati </a:t>
            </a:r>
            <a:r>
              <a:rPr sz="1400" spc="20" dirty="0">
                <a:latin typeface="Arial"/>
                <a:cs typeface="Arial"/>
              </a:rPr>
              <a:t>e adeguatamente </a:t>
            </a:r>
            <a:r>
              <a:rPr sz="1400" spc="10" dirty="0">
                <a:latin typeface="Arial"/>
                <a:cs typeface="Arial"/>
              </a:rPr>
              <a:t>addestrati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cura del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15" dirty="0">
                <a:solidFill>
                  <a:srgbClr val="0000FF"/>
                </a:solidFill>
                <a:latin typeface="Arial"/>
                <a:cs typeface="Arial"/>
              </a:rPr>
              <a:t>Precauzioni </a:t>
            </a:r>
            <a:r>
              <a:rPr sz="1600" b="1" spc="20" dirty="0">
                <a:solidFill>
                  <a:srgbClr val="0000FF"/>
                </a:solidFill>
                <a:latin typeface="Arial"/>
                <a:cs typeface="Arial"/>
              </a:rPr>
              <a:t>da </a:t>
            </a:r>
            <a:r>
              <a:rPr sz="1600" b="1" spc="15" dirty="0">
                <a:solidFill>
                  <a:srgbClr val="0000FF"/>
                </a:solidFill>
                <a:latin typeface="Arial"/>
                <a:cs typeface="Arial"/>
              </a:rPr>
              <a:t>adottare </a:t>
            </a:r>
            <a:r>
              <a:rPr sz="1600" b="1" spc="10" dirty="0" err="1">
                <a:solidFill>
                  <a:srgbClr val="0000FF"/>
                </a:solidFill>
                <a:latin typeface="Arial"/>
                <a:cs typeface="Arial"/>
              </a:rPr>
              <a:t>nell’utilizzo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10" dirty="0" smtClean="0">
                <a:solidFill>
                  <a:srgbClr val="0000FF"/>
                </a:solidFill>
                <a:latin typeface="Arial"/>
                <a:cs typeface="Arial"/>
              </a:rPr>
              <a:t>di: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b="1" i="1" spc="15" dirty="0" smtClean="0">
                <a:solidFill>
                  <a:srgbClr val="0000FF"/>
                </a:solidFill>
                <a:latin typeface="Arial"/>
                <a:cs typeface="Arial"/>
              </a:rPr>
              <a:t>APPARATI</a:t>
            </a:r>
            <a:r>
              <a:rPr lang="it-IT" sz="1600" b="1" i="1" spc="-7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b="1" i="1" spc="10" dirty="0" smtClean="0">
                <a:solidFill>
                  <a:srgbClr val="0000FF"/>
                </a:solidFill>
                <a:latin typeface="Arial"/>
                <a:cs typeface="Arial"/>
              </a:rPr>
              <a:t>ELETTRICI</a:t>
            </a:r>
          </a:p>
          <a:p>
            <a:pPr marL="12700">
              <a:lnSpc>
                <a:spcPct val="100000"/>
              </a:lnSpc>
            </a:pPr>
            <a:endParaRPr lang="it-IT" sz="1400" i="1" spc="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657225" marR="508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Lo studente deve </a:t>
            </a:r>
            <a:r>
              <a:rPr sz="1400" spc="10" dirty="0">
                <a:latin typeface="Arial"/>
                <a:cs typeface="Arial"/>
              </a:rPr>
              <a:t>utilizzare </a:t>
            </a:r>
            <a:r>
              <a:rPr sz="1400" spc="15" dirty="0">
                <a:latin typeface="Arial"/>
                <a:cs typeface="Arial"/>
              </a:rPr>
              <a:t>esclusivamente l’apparecchiatura distribuita dall’insegnante che </a:t>
            </a:r>
            <a:r>
              <a:rPr sz="1400" spc="20" dirty="0">
                <a:latin typeface="Arial"/>
                <a:cs typeface="Arial"/>
              </a:rPr>
              <a:t>è  </a:t>
            </a:r>
            <a:r>
              <a:rPr sz="1400" spc="10" dirty="0">
                <a:latin typeface="Arial"/>
                <a:cs typeface="Arial"/>
              </a:rPr>
              <a:t>stata </a:t>
            </a:r>
            <a:r>
              <a:rPr sz="1400" spc="15" dirty="0">
                <a:latin typeface="Arial"/>
                <a:cs typeface="Arial"/>
              </a:rPr>
              <a:t>collaudata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verificata.</a:t>
            </a:r>
            <a:endParaRPr sz="1400" dirty="0">
              <a:latin typeface="Arial"/>
              <a:cs typeface="Arial"/>
            </a:endParaRPr>
          </a:p>
          <a:p>
            <a:pPr marL="657225" indent="-21526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usare </a:t>
            </a:r>
            <a:r>
              <a:rPr sz="1400" spc="20" dirty="0">
                <a:latin typeface="Arial"/>
                <a:cs typeface="Arial"/>
              </a:rPr>
              <a:t>mai </a:t>
            </a:r>
            <a:r>
              <a:rPr sz="1400" spc="15" dirty="0">
                <a:latin typeface="Arial"/>
                <a:cs typeface="Arial"/>
              </a:rPr>
              <a:t>adattatori </a:t>
            </a:r>
            <a:r>
              <a:rPr sz="1400" spc="10" dirty="0">
                <a:latin typeface="Arial"/>
                <a:cs typeface="Arial"/>
              </a:rPr>
              <a:t>multipli </a:t>
            </a:r>
            <a:r>
              <a:rPr sz="1400" spc="15" dirty="0">
                <a:latin typeface="Arial"/>
                <a:cs typeface="Arial"/>
              </a:rPr>
              <a:t>per collegare </a:t>
            </a:r>
            <a:r>
              <a:rPr sz="1400" spc="10" dirty="0">
                <a:latin typeface="Arial"/>
                <a:cs typeface="Arial"/>
              </a:rPr>
              <a:t>più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strumenti.</a:t>
            </a:r>
            <a:endParaRPr sz="1400" dirty="0">
              <a:latin typeface="Arial"/>
              <a:cs typeface="Arial"/>
            </a:endParaRPr>
          </a:p>
          <a:p>
            <a:pPr marL="657225" marR="508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Riferire </a:t>
            </a:r>
            <a:r>
              <a:rPr sz="1400" spc="15" dirty="0">
                <a:latin typeface="Arial"/>
                <a:cs typeface="Arial"/>
              </a:rPr>
              <a:t>immediatamente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15" dirty="0">
                <a:latin typeface="Arial"/>
                <a:cs typeface="Arial"/>
              </a:rPr>
              <a:t>docente </a:t>
            </a:r>
            <a:r>
              <a:rPr sz="1400" spc="20" dirty="0">
                <a:latin typeface="Arial"/>
                <a:cs typeface="Arial"/>
              </a:rPr>
              <a:t>ogni mal </a:t>
            </a:r>
            <a:r>
              <a:rPr sz="1400" spc="15" dirty="0">
                <a:latin typeface="Arial"/>
                <a:cs typeface="Arial"/>
              </a:rPr>
              <a:t>funzionamento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apparati </a:t>
            </a:r>
            <a:r>
              <a:rPr sz="1400" spc="10" dirty="0">
                <a:latin typeface="Arial"/>
                <a:cs typeface="Arial"/>
              </a:rPr>
              <a:t>elettrici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l’esistenza </a:t>
            </a:r>
            <a:r>
              <a:rPr sz="1400" spc="15" dirty="0">
                <a:latin typeface="Arial"/>
                <a:cs typeface="Arial"/>
              </a:rPr>
              <a:t>di  </a:t>
            </a:r>
            <a:r>
              <a:rPr sz="1400" spc="5" dirty="0">
                <a:latin typeface="Arial"/>
                <a:cs typeface="Arial"/>
              </a:rPr>
              <a:t>fili </a:t>
            </a:r>
            <a:r>
              <a:rPr sz="1400" spc="10" dirty="0">
                <a:latin typeface="Arial"/>
                <a:cs typeface="Arial"/>
              </a:rPr>
              <a:t>elettrici </a:t>
            </a:r>
            <a:r>
              <a:rPr sz="1400" spc="15" dirty="0">
                <a:latin typeface="Arial"/>
                <a:cs typeface="Arial"/>
              </a:rPr>
              <a:t>consunti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di spine </a:t>
            </a:r>
            <a:r>
              <a:rPr sz="1400" spc="20" dirty="0">
                <a:latin typeface="Arial"/>
                <a:cs typeface="Arial"/>
              </a:rPr>
              <a:t>o prese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danneggiate.</a:t>
            </a:r>
            <a:endParaRPr sz="1400" dirty="0">
              <a:latin typeface="Arial"/>
              <a:cs typeface="Arial"/>
            </a:endParaRPr>
          </a:p>
          <a:p>
            <a:pPr marL="657225" marR="635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mal </a:t>
            </a:r>
            <a:r>
              <a:rPr sz="1400" spc="15" dirty="0">
                <a:latin typeface="Arial"/>
                <a:cs typeface="Arial"/>
              </a:rPr>
              <a:t>funzionamento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un apparato </a:t>
            </a:r>
            <a:r>
              <a:rPr sz="1400" spc="10" dirty="0">
                <a:latin typeface="Arial"/>
                <a:cs typeface="Arial"/>
              </a:rPr>
              <a:t>elettrico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indispensabile interrompere </a:t>
            </a:r>
            <a:r>
              <a:rPr sz="1400" spc="10" dirty="0">
                <a:latin typeface="Arial"/>
                <a:cs typeface="Arial"/>
              </a:rPr>
              <a:t>il  </a:t>
            </a:r>
            <a:r>
              <a:rPr sz="1400" spc="15" dirty="0">
                <a:latin typeface="Arial"/>
                <a:cs typeface="Arial"/>
              </a:rPr>
              <a:t>collegamento </a:t>
            </a:r>
            <a:r>
              <a:rPr sz="1400" spc="10" dirty="0">
                <a:latin typeface="Arial"/>
                <a:cs typeface="Arial"/>
              </a:rPr>
              <a:t>con la </a:t>
            </a:r>
            <a:r>
              <a:rPr sz="1400" spc="15" dirty="0">
                <a:latin typeface="Arial"/>
                <a:cs typeface="Arial"/>
              </a:rPr>
              <a:t>rete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richiedere </a:t>
            </a:r>
            <a:r>
              <a:rPr sz="1400" spc="25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intervento tecnico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adeguato.</a:t>
            </a:r>
            <a:endParaRPr sz="1400" dirty="0">
              <a:latin typeface="Arial"/>
              <a:cs typeface="Arial"/>
            </a:endParaRPr>
          </a:p>
          <a:p>
            <a:pPr marL="657225" marR="6350" indent="-21526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Evitare </a:t>
            </a:r>
            <a:r>
              <a:rPr sz="1400" spc="15" dirty="0">
                <a:latin typeface="Arial"/>
                <a:cs typeface="Arial"/>
              </a:rPr>
              <a:t>di posizionare apparecchiature ad </a:t>
            </a:r>
            <a:r>
              <a:rPr sz="1400" spc="10" dirty="0">
                <a:latin typeface="Arial"/>
                <a:cs typeface="Arial"/>
              </a:rPr>
              <a:t>alto </a:t>
            </a:r>
            <a:r>
              <a:rPr sz="1400" spc="15" dirty="0">
                <a:latin typeface="Arial"/>
                <a:cs typeface="Arial"/>
              </a:rPr>
              <a:t>voltaggio vicino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sostanze infiammabili </a:t>
            </a:r>
            <a:r>
              <a:rPr sz="1400" spc="20" dirty="0">
                <a:latin typeface="Arial"/>
                <a:cs typeface="Arial"/>
              </a:rPr>
              <a:t>o  </a:t>
            </a:r>
            <a:r>
              <a:rPr sz="1400" spc="10" dirty="0">
                <a:latin typeface="Arial"/>
                <a:cs typeface="Arial"/>
              </a:rPr>
              <a:t>esplosivi.</a:t>
            </a:r>
            <a:endParaRPr sz="1400" dirty="0">
              <a:latin typeface="Arial"/>
              <a:cs typeface="Arial"/>
            </a:endParaRPr>
          </a:p>
          <a:p>
            <a:pPr marL="657225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usare apparecchiature </a:t>
            </a:r>
            <a:r>
              <a:rPr sz="1400" spc="10" dirty="0">
                <a:latin typeface="Arial"/>
                <a:cs typeface="Arial"/>
              </a:rPr>
              <a:t>elettriche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mani e/o </a:t>
            </a:r>
            <a:r>
              <a:rPr sz="1400" spc="15" dirty="0">
                <a:latin typeface="Arial"/>
                <a:cs typeface="Arial"/>
              </a:rPr>
              <a:t>piedi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bagnati.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flipV="1">
            <a:off x="425403" y="6596539"/>
            <a:ext cx="18419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6553200"/>
            <a:ext cx="9144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di incendio </a:t>
            </a:r>
            <a:r>
              <a:rPr sz="1400" spc="10" dirty="0">
                <a:latin typeface="Arial"/>
                <a:cs typeface="Arial"/>
              </a:rPr>
              <a:t>togliere subito </a:t>
            </a:r>
            <a:r>
              <a:rPr sz="1400" spc="15" dirty="0">
                <a:latin typeface="Arial"/>
                <a:cs typeface="Arial"/>
              </a:rPr>
              <a:t>la tensione.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usare acqua per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spegnimento,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evitare  </a:t>
            </a:r>
            <a:r>
              <a:rPr sz="1400" spc="10" dirty="0">
                <a:latin typeface="Arial"/>
                <a:cs typeface="Arial"/>
              </a:rPr>
              <a:t>folgorazioni, </a:t>
            </a:r>
            <a:r>
              <a:rPr sz="1400" spc="25" dirty="0">
                <a:latin typeface="Arial"/>
                <a:cs typeface="Arial"/>
              </a:rPr>
              <a:t>ma </a:t>
            </a:r>
            <a:r>
              <a:rPr sz="1400" spc="10" dirty="0">
                <a:latin typeface="Arial"/>
                <a:cs typeface="Arial"/>
              </a:rPr>
              <a:t>estintori </a:t>
            </a:r>
            <a:r>
              <a:rPr sz="1400" spc="2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</a:t>
            </a:r>
            <a:r>
              <a:rPr sz="1400" spc="22" baseline="-13888" dirty="0">
                <a:latin typeface="Arial"/>
                <a:cs typeface="Arial"/>
              </a:rPr>
              <a:t>2.</a:t>
            </a:r>
            <a:endParaRPr sz="1400" baseline="-1388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200" y="685800"/>
            <a:ext cx="9906000" cy="569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fornelli elettrici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generatori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1400" i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vapore</a:t>
            </a:r>
            <a:r>
              <a:rPr sz="1400" spc="15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spc="1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506095">
              <a:lnSpc>
                <a:spcPct val="100000"/>
              </a:lnSpc>
              <a:spcBef>
                <a:spcPts val="10"/>
              </a:spcBef>
            </a:pPr>
            <a:r>
              <a:rPr sz="1400" spc="10" dirty="0">
                <a:latin typeface="Arial"/>
                <a:cs typeface="Arial"/>
              </a:rPr>
              <a:t>Nell’utilizzo </a:t>
            </a:r>
            <a:r>
              <a:rPr sz="1400" spc="15" dirty="0">
                <a:latin typeface="Arial"/>
                <a:cs typeface="Arial"/>
              </a:rPr>
              <a:t>dei fornelli </a:t>
            </a:r>
            <a:r>
              <a:rPr sz="1400" spc="10" dirty="0">
                <a:latin typeface="Arial"/>
                <a:cs typeface="Arial"/>
              </a:rPr>
              <a:t>elettrici gli allievi </a:t>
            </a:r>
            <a:r>
              <a:rPr sz="1400" spc="15" dirty="0">
                <a:latin typeface="Arial"/>
                <a:cs typeface="Arial"/>
              </a:rPr>
              <a:t>devono far attenzione </a:t>
            </a:r>
            <a:r>
              <a:rPr sz="1400" spc="20" dirty="0">
                <a:latin typeface="Arial"/>
                <a:cs typeface="Arial"/>
              </a:rPr>
              <a:t>a non </a:t>
            </a:r>
            <a:r>
              <a:rPr sz="1400" spc="15" dirty="0">
                <a:latin typeface="Arial"/>
                <a:cs typeface="Arial"/>
              </a:rPr>
              <a:t>toccare </a:t>
            </a:r>
            <a:r>
              <a:rPr sz="1400" spc="10" dirty="0">
                <a:latin typeface="Arial"/>
                <a:cs typeface="Arial"/>
              </a:rPr>
              <a:t>la piastra </a:t>
            </a:r>
            <a:r>
              <a:rPr sz="1400" spc="15" dirty="0">
                <a:latin typeface="Arial"/>
                <a:cs typeface="Arial"/>
              </a:rPr>
              <a:t>scaldante  onde evitare </a:t>
            </a:r>
            <a:r>
              <a:rPr sz="1400" spc="10" dirty="0">
                <a:latin typeface="Arial"/>
                <a:cs typeface="Arial"/>
              </a:rPr>
              <a:t>ustioni. </a:t>
            </a:r>
            <a:r>
              <a:rPr sz="1400" spc="15" dirty="0">
                <a:latin typeface="Arial"/>
                <a:cs typeface="Arial"/>
              </a:rPr>
              <a:t>L’accensione del </a:t>
            </a:r>
            <a:r>
              <a:rPr sz="1400" spc="10" dirty="0">
                <a:latin typeface="Arial"/>
                <a:cs typeface="Arial"/>
              </a:rPr>
              <a:t>fornello </a:t>
            </a:r>
            <a:r>
              <a:rPr sz="1400" spc="15" dirty="0">
                <a:latin typeface="Arial"/>
                <a:cs typeface="Arial"/>
              </a:rPr>
              <a:t>stesso deve essere eseguita </a:t>
            </a:r>
            <a:r>
              <a:rPr sz="1400" spc="20" dirty="0">
                <a:latin typeface="Arial"/>
                <a:cs typeface="Arial"/>
              </a:rPr>
              <a:t>dopo </a:t>
            </a:r>
            <a:r>
              <a:rPr sz="1400" spc="10" dirty="0">
                <a:latin typeface="Arial"/>
                <a:cs typeface="Arial"/>
              </a:rPr>
              <a:t>aver chiesto  l’autorizzazione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dell’insegnate.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termometri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400" i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mercurio</a:t>
            </a:r>
            <a:r>
              <a:rPr sz="1400" i="1" spc="15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692785"/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devono </a:t>
            </a:r>
            <a:r>
              <a:rPr sz="1400" spc="10" dirty="0">
                <a:latin typeface="Arial"/>
                <a:cs typeface="Arial"/>
              </a:rPr>
              <a:t>utilizzare </a:t>
            </a:r>
            <a:r>
              <a:rPr sz="1400" spc="15" dirty="0">
                <a:latin typeface="Arial"/>
                <a:cs typeface="Arial"/>
              </a:rPr>
              <a:t>termometri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mercurio con particolare attenzione data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loro </a:t>
            </a:r>
            <a:r>
              <a:rPr sz="1400" spc="10" dirty="0">
                <a:latin typeface="Arial"/>
                <a:cs typeface="Arial"/>
              </a:rPr>
              <a:t>fragilità </a:t>
            </a:r>
            <a:r>
              <a:rPr sz="1400" spc="15" dirty="0">
                <a:latin typeface="Arial"/>
                <a:cs typeface="Arial"/>
              </a:rPr>
              <a:t>per  </a:t>
            </a:r>
            <a:r>
              <a:rPr sz="1400" spc="10" dirty="0">
                <a:latin typeface="Arial"/>
                <a:cs typeface="Arial"/>
              </a:rPr>
              <a:t>evitare </a:t>
            </a:r>
            <a:r>
              <a:rPr sz="1400" spc="15" dirty="0">
                <a:latin typeface="Arial"/>
                <a:cs typeface="Arial"/>
              </a:rPr>
              <a:t>cadute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urti </a:t>
            </a:r>
            <a:r>
              <a:rPr sz="1400" spc="15" dirty="0">
                <a:latin typeface="Arial"/>
                <a:cs typeface="Arial"/>
              </a:rPr>
              <a:t>che ne provochino </a:t>
            </a:r>
            <a:r>
              <a:rPr sz="1400" spc="10" dirty="0">
                <a:latin typeface="Arial"/>
                <a:cs typeface="Arial"/>
              </a:rPr>
              <a:t>la rottura. </a:t>
            </a:r>
            <a:r>
              <a:rPr sz="1400" spc="15" dirty="0">
                <a:latin typeface="Arial"/>
                <a:cs typeface="Arial"/>
              </a:rPr>
              <a:t>Nel caso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una </a:t>
            </a:r>
            <a:r>
              <a:rPr sz="1400" spc="15" dirty="0">
                <a:latin typeface="Arial"/>
                <a:cs typeface="Arial"/>
              </a:rPr>
              <a:t>rottura accidentale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gli</a:t>
            </a:r>
            <a:endParaRPr sz="1400" dirty="0">
              <a:latin typeface="Arial"/>
              <a:cs typeface="Arial"/>
            </a:endParaRPr>
          </a:p>
          <a:p>
            <a:pPr marL="12700" marR="464820">
              <a:spcBef>
                <a:spcPts val="25"/>
              </a:spcBef>
            </a:pPr>
            <a:r>
              <a:rPr sz="1400" spc="10" dirty="0">
                <a:latin typeface="Arial"/>
                <a:cs typeface="Arial"/>
              </a:rPr>
              <a:t>allievi </a:t>
            </a:r>
            <a:r>
              <a:rPr sz="1400" spc="15" dirty="0">
                <a:latin typeface="Arial"/>
                <a:cs typeface="Arial"/>
              </a:rPr>
              <a:t>devono prontamente </a:t>
            </a:r>
            <a:r>
              <a:rPr sz="1400" spc="10" dirty="0">
                <a:latin typeface="Arial"/>
                <a:cs typeface="Arial"/>
              </a:rPr>
              <a:t>avvisare </a:t>
            </a:r>
            <a:r>
              <a:rPr sz="1400" spc="15" dirty="0">
                <a:latin typeface="Arial"/>
                <a:cs typeface="Arial"/>
              </a:rPr>
              <a:t>l’insegnante che dovrà provvedere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20" dirty="0">
                <a:latin typeface="Arial"/>
                <a:cs typeface="Arial"/>
              </a:rPr>
              <a:t>recupero </a:t>
            </a:r>
            <a:r>
              <a:rPr sz="1400" spc="15" dirty="0">
                <a:latin typeface="Arial"/>
                <a:cs typeface="Arial"/>
              </a:rPr>
              <a:t>del materiale  </a:t>
            </a:r>
            <a:r>
              <a:rPr sz="1400" spc="10" dirty="0">
                <a:latin typeface="Arial"/>
                <a:cs typeface="Arial"/>
              </a:rPr>
              <a:t>con le </a:t>
            </a:r>
            <a:r>
              <a:rPr sz="1400" spc="15" dirty="0">
                <a:latin typeface="Arial"/>
                <a:cs typeface="Arial"/>
              </a:rPr>
              <a:t>protezioni del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caso.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della</a:t>
            </a:r>
            <a:r>
              <a:rPr sz="1400" i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0" dirty="0" err="1">
                <a:solidFill>
                  <a:srgbClr val="0000FF"/>
                </a:solidFill>
                <a:latin typeface="Arial"/>
                <a:cs typeface="Arial"/>
              </a:rPr>
              <a:t>vetreria</a:t>
            </a:r>
            <a:r>
              <a:rPr sz="1400" i="1" spc="1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/>
            <a:endParaRPr sz="1400" dirty="0">
              <a:latin typeface="Arial"/>
              <a:cs typeface="Arial"/>
            </a:endParaRPr>
          </a:p>
          <a:p>
            <a:pPr marL="12700" marR="875665">
              <a:spcBef>
                <a:spcPts val="25"/>
              </a:spcBef>
            </a:pP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dovranno maneggiare con attenzione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5" dirty="0">
                <a:latin typeface="Arial"/>
                <a:cs typeface="Arial"/>
              </a:rPr>
              <a:t>materiali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vetro (becher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provette) </a:t>
            </a:r>
            <a:r>
              <a:rPr sz="1400" spc="20" dirty="0">
                <a:latin typeface="Arial"/>
                <a:cs typeface="Arial"/>
              </a:rPr>
              <a:t>per  </a:t>
            </a:r>
            <a:r>
              <a:rPr sz="1400" spc="10" dirty="0">
                <a:latin typeface="Arial"/>
                <a:cs typeface="Arial"/>
              </a:rPr>
              <a:t>evitare la </a:t>
            </a:r>
            <a:r>
              <a:rPr sz="1400" spc="15" dirty="0">
                <a:latin typeface="Arial"/>
                <a:cs typeface="Arial"/>
              </a:rPr>
              <a:t>loro rottura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la formazione di schegge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vetrose.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calorimetri ad</a:t>
            </a:r>
            <a:r>
              <a:rPr sz="1400" i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acqua</a:t>
            </a:r>
            <a:r>
              <a:rPr sz="1400" i="1" spc="15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65913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dovranno porre particolare attenzione nello svuotamento dei calorimentri ad acqua  </a:t>
            </a:r>
            <a:r>
              <a:rPr sz="1400" spc="10" dirty="0">
                <a:latin typeface="Arial"/>
                <a:cs typeface="Arial"/>
              </a:rPr>
              <a:t>nel </a:t>
            </a:r>
            <a:r>
              <a:rPr sz="1400" spc="15" dirty="0">
                <a:latin typeface="Arial"/>
                <a:cs typeface="Arial"/>
              </a:rPr>
              <a:t>lavandino del laboratorio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quanto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parte interna dei calorimetri (particolarmente </a:t>
            </a:r>
            <a:r>
              <a:rPr sz="1400" spc="10" dirty="0">
                <a:latin typeface="Arial"/>
                <a:cs typeface="Arial"/>
              </a:rPr>
              <a:t>fragile)  </a:t>
            </a:r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potrebbe </a:t>
            </a:r>
            <a:r>
              <a:rPr sz="1400" spc="10" dirty="0">
                <a:latin typeface="Arial"/>
                <a:cs typeface="Arial"/>
              </a:rPr>
              <a:t>sfilare </a:t>
            </a:r>
            <a:r>
              <a:rPr sz="1400" spc="15" dirty="0">
                <a:latin typeface="Arial"/>
                <a:cs typeface="Arial"/>
              </a:rPr>
              <a:t>dalla protezione esterna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plastica rigida procandone </a:t>
            </a:r>
            <a:r>
              <a:rPr sz="1400" spc="10" dirty="0">
                <a:latin typeface="Arial"/>
                <a:cs typeface="Arial"/>
              </a:rPr>
              <a:t>la rottura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la  </a:t>
            </a:r>
            <a:r>
              <a:rPr sz="1400" spc="15" dirty="0">
                <a:latin typeface="Arial"/>
                <a:cs typeface="Arial"/>
              </a:rPr>
              <a:t>frammentazione </a:t>
            </a:r>
            <a:r>
              <a:rPr sz="1400" spc="10" dirty="0">
                <a:latin typeface="Arial"/>
                <a:cs typeface="Arial"/>
              </a:rPr>
              <a:t>in piccole </a:t>
            </a:r>
            <a:r>
              <a:rPr sz="1400" spc="15" dirty="0">
                <a:latin typeface="Arial"/>
                <a:cs typeface="Arial"/>
              </a:rPr>
              <a:t>schegge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vetrose.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075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banchi con alimentazione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elettrica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tensione</a:t>
            </a:r>
            <a:r>
              <a:rPr sz="1400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220v</a:t>
            </a:r>
            <a:r>
              <a:rPr sz="1400" i="1" spc="15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5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endParaRPr sz="1400" dirty="0">
              <a:latin typeface="Arial"/>
              <a:cs typeface="Arial"/>
            </a:endParaRPr>
          </a:p>
          <a:p>
            <a:pPr marL="12700"/>
            <a:r>
              <a:rPr sz="1400" spc="15" dirty="0">
                <a:latin typeface="Arial"/>
                <a:cs typeface="Arial"/>
              </a:rPr>
              <a:t>L’alimentazione </a:t>
            </a:r>
            <a:r>
              <a:rPr sz="1400" spc="10" dirty="0">
                <a:latin typeface="Arial"/>
                <a:cs typeface="Arial"/>
              </a:rPr>
              <a:t>dei </a:t>
            </a:r>
            <a:r>
              <a:rPr sz="1400" spc="15" dirty="0">
                <a:latin typeface="Arial"/>
                <a:cs typeface="Arial"/>
              </a:rPr>
              <a:t>banchi del laboratorio viene </a:t>
            </a:r>
            <a:r>
              <a:rPr sz="1400" spc="10" dirty="0">
                <a:latin typeface="Arial"/>
                <a:cs typeface="Arial"/>
              </a:rPr>
              <a:t>effettuata </a:t>
            </a:r>
            <a:r>
              <a:rPr sz="1400" spc="15" dirty="0">
                <a:latin typeface="Arial"/>
                <a:cs typeface="Arial"/>
              </a:rPr>
              <a:t>solamente dagli insegnanti.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 err="1" smtClean="0">
                <a:latin typeface="Arial"/>
                <a:cs typeface="Arial"/>
              </a:rPr>
              <a:t>Gli</a:t>
            </a:r>
            <a:r>
              <a:rPr lang="it-IT" sz="1400" spc="15" dirty="0" smtClean="0">
                <a:latin typeface="Arial"/>
                <a:cs typeface="Arial"/>
              </a:rPr>
              <a:t> </a:t>
            </a:r>
            <a:r>
              <a:rPr sz="1400" spc="10" dirty="0" err="1" smtClean="0">
                <a:latin typeface="Arial"/>
                <a:cs typeface="Arial"/>
              </a:rPr>
              <a:t>studenti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20" dirty="0">
                <a:latin typeface="Arial"/>
                <a:cs typeface="Arial"/>
              </a:rPr>
              <a:t>prima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 smtClean="0">
                <a:latin typeface="Arial"/>
                <a:cs typeface="Arial"/>
              </a:rPr>
              <a:t>dare</a:t>
            </a:r>
            <a:endParaRPr lang="it-IT" sz="1400" spc="20" dirty="0" smtClean="0">
              <a:latin typeface="Arial"/>
              <a:cs typeface="Arial"/>
            </a:endParaRPr>
          </a:p>
          <a:p>
            <a:pPr marL="12700"/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tensione </a:t>
            </a:r>
            <a:r>
              <a:rPr sz="1400" spc="10" dirty="0">
                <a:latin typeface="Arial"/>
                <a:cs typeface="Arial"/>
              </a:rPr>
              <a:t>alle </a:t>
            </a:r>
            <a:r>
              <a:rPr sz="1400" spc="15" dirty="0">
                <a:latin typeface="Arial"/>
                <a:cs typeface="Arial"/>
              </a:rPr>
              <a:t>apparecchiature, dovranno avere </a:t>
            </a:r>
            <a:r>
              <a:rPr sz="1400" spc="10" dirty="0">
                <a:latin typeface="Arial"/>
                <a:cs typeface="Arial"/>
              </a:rPr>
              <a:t>l’autorizzazione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dell’insegnante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80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16" y="838200"/>
            <a:ext cx="9829800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Precauzioni </a:t>
            </a:r>
            <a:r>
              <a:rPr sz="1400" b="1" spc="10" dirty="0">
                <a:solidFill>
                  <a:srgbClr val="0000FF"/>
                </a:solidFill>
                <a:latin typeface="Arial"/>
                <a:cs typeface="Arial"/>
              </a:rPr>
              <a:t>nell’utilizzo </a:t>
            </a: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di sostanze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tossiche-nocive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/>
            <a:r>
              <a:rPr sz="1400" spc="15" dirty="0">
                <a:latin typeface="Arial"/>
                <a:cs typeface="Arial"/>
              </a:rPr>
              <a:t>Le sostanze tossiche </a:t>
            </a:r>
            <a:r>
              <a:rPr sz="1400" spc="20" dirty="0">
                <a:latin typeface="Arial"/>
                <a:cs typeface="Arial"/>
              </a:rPr>
              <a:t>sono </a:t>
            </a:r>
            <a:r>
              <a:rPr sz="1400" spc="15" dirty="0">
                <a:latin typeface="Arial"/>
                <a:cs typeface="Arial"/>
              </a:rPr>
              <a:t>segnalate da apposite </a:t>
            </a:r>
            <a:r>
              <a:rPr sz="1400" spc="10" dirty="0">
                <a:latin typeface="Arial"/>
                <a:cs typeface="Arial"/>
              </a:rPr>
              <a:t>etichette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10" dirty="0">
                <a:latin typeface="Arial"/>
                <a:cs typeface="Arial"/>
              </a:rPr>
              <a:t>trattate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massima attenzione 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evitare ingestione,contatto cutaneo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inalazione.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7620" indent="-214629"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Indossare sempre camice,occhiali ,guanti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mascherina adeguati </a:t>
            </a:r>
            <a:r>
              <a:rPr sz="1400" spc="1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tolti </a:t>
            </a:r>
            <a:r>
              <a:rPr sz="1400" spc="20" dirty="0">
                <a:latin typeface="Arial"/>
                <a:cs typeface="Arial"/>
              </a:rPr>
              <a:t>prima  </a:t>
            </a:r>
            <a:r>
              <a:rPr sz="1400" spc="10" dirty="0">
                <a:latin typeface="Arial"/>
                <a:cs typeface="Arial"/>
              </a:rPr>
              <a:t>di lasciare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laboratorio per </a:t>
            </a:r>
            <a:r>
              <a:rPr sz="1400" spc="10" dirty="0">
                <a:latin typeface="Arial"/>
                <a:cs typeface="Arial"/>
              </a:rPr>
              <a:t>evitare di </a:t>
            </a:r>
            <a:r>
              <a:rPr sz="1400" spc="15" dirty="0">
                <a:latin typeface="Arial"/>
                <a:cs typeface="Arial"/>
              </a:rPr>
              <a:t>contaminare </a:t>
            </a:r>
            <a:r>
              <a:rPr sz="1400" spc="10" dirty="0">
                <a:latin typeface="Arial"/>
                <a:cs typeface="Arial"/>
              </a:rPr>
              <a:t>altri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ambienti.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2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441959" indent="-214629"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Le sostanze </a:t>
            </a:r>
            <a:r>
              <a:rPr sz="1400" spc="10" dirty="0">
                <a:latin typeface="Arial"/>
                <a:cs typeface="Arial"/>
              </a:rPr>
              <a:t>volatili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5" dirty="0">
                <a:latin typeface="Arial"/>
                <a:cs typeface="Arial"/>
              </a:rPr>
              <a:t>lavorate </a:t>
            </a:r>
            <a:r>
              <a:rPr sz="1400" spc="10" dirty="0">
                <a:latin typeface="Arial"/>
                <a:cs typeface="Arial"/>
              </a:rPr>
              <a:t>sotto </a:t>
            </a:r>
            <a:r>
              <a:rPr sz="1400" spc="15" dirty="0">
                <a:latin typeface="Arial"/>
                <a:cs typeface="Arial"/>
              </a:rPr>
              <a:t>la cappa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aspirante.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Precauzioni</a:t>
            </a:r>
            <a:r>
              <a:rPr sz="14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particolari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/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deve informare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studente che </a:t>
            </a:r>
            <a:r>
              <a:rPr sz="1400" spc="10" dirty="0">
                <a:latin typeface="Arial"/>
                <a:cs typeface="Arial"/>
              </a:rPr>
              <a:t>alcuni strumenti, </a:t>
            </a:r>
            <a:r>
              <a:rPr sz="1400" spc="15" dirty="0">
                <a:latin typeface="Arial"/>
                <a:cs typeface="Arial"/>
              </a:rPr>
              <a:t>per loro </a:t>
            </a:r>
            <a:r>
              <a:rPr sz="1400" spc="10" dirty="0">
                <a:latin typeface="Arial"/>
                <a:cs typeface="Arial"/>
              </a:rPr>
              <a:t>caratteristica, </a:t>
            </a:r>
            <a:r>
              <a:rPr sz="1400" spc="15" dirty="0">
                <a:latin typeface="Arial"/>
                <a:cs typeface="Arial"/>
              </a:rPr>
              <a:t>sono più rischiosi di </a:t>
            </a:r>
            <a:r>
              <a:rPr sz="1400" spc="10" dirty="0">
                <a:latin typeface="Arial"/>
                <a:cs typeface="Arial"/>
              </a:rPr>
              <a:t>altri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che  vanno manovrati con la costante sorveglianza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un responsabile </a:t>
            </a:r>
            <a:r>
              <a:rPr sz="1400" spc="10" dirty="0">
                <a:latin typeface="Arial"/>
                <a:cs typeface="Arial"/>
              </a:rPr>
              <a:t>. </a:t>
            </a:r>
            <a:r>
              <a:rPr sz="1400" spc="20" dirty="0">
                <a:latin typeface="Arial"/>
                <a:cs typeface="Arial"/>
              </a:rPr>
              <a:t>In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particolare: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Dispositivi per </a:t>
            </a:r>
            <a:r>
              <a:rPr sz="1400" spc="15" dirty="0">
                <a:latin typeface="Arial"/>
                <a:cs typeface="Arial"/>
              </a:rPr>
              <a:t>microonde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Generatori </a:t>
            </a:r>
            <a:r>
              <a:rPr sz="1400" spc="20" dirty="0">
                <a:latin typeface="Arial"/>
                <a:cs typeface="Arial"/>
              </a:rPr>
              <a:t>ad </a:t>
            </a:r>
            <a:r>
              <a:rPr sz="1400" spc="10" dirty="0">
                <a:latin typeface="Arial"/>
                <a:cs typeface="Arial"/>
              </a:rPr>
              <a:t>alta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tensione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Generatori di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calore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Laser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Dispositivo </a:t>
            </a:r>
            <a:r>
              <a:rPr sz="1400" spc="20" dirty="0">
                <a:latin typeface="Arial"/>
                <a:cs typeface="Arial"/>
              </a:rPr>
              <a:t>per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ultrasuoni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Dispositivi per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radiofrequenza</a:t>
            </a:r>
            <a:endParaRPr sz="1400" dirty="0">
              <a:latin typeface="Arial"/>
              <a:cs typeface="Arial"/>
            </a:endParaRPr>
          </a:p>
          <a:p>
            <a:pPr marL="12700" marR="7620">
              <a:spcBef>
                <a:spcPts val="30"/>
              </a:spcBef>
            </a:pPr>
            <a:r>
              <a:rPr sz="1400" spc="10" dirty="0">
                <a:latin typeface="Arial"/>
                <a:cs typeface="Arial"/>
              </a:rPr>
              <a:t>Tutti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0" dirty="0">
                <a:latin typeface="Arial"/>
                <a:cs typeface="Arial"/>
              </a:rPr>
              <a:t>dispositivi </a:t>
            </a:r>
            <a:r>
              <a:rPr sz="1400" spc="15" dirty="0">
                <a:latin typeface="Arial"/>
                <a:cs typeface="Arial"/>
              </a:rPr>
              <a:t>presenti nel laboratorio rispondono ai </a:t>
            </a:r>
            <a:r>
              <a:rPr sz="1400" spc="10" dirty="0">
                <a:latin typeface="Arial"/>
                <a:cs typeface="Arial"/>
              </a:rPr>
              <a:t>requisiti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sicurezza </a:t>
            </a:r>
            <a:r>
              <a:rPr sz="1400" spc="15" dirty="0">
                <a:latin typeface="Arial"/>
                <a:cs typeface="Arial"/>
              </a:rPr>
              <a:t>previsti </a:t>
            </a:r>
            <a:r>
              <a:rPr sz="1400" spc="10" dirty="0">
                <a:latin typeface="Arial"/>
                <a:cs typeface="Arial"/>
              </a:rPr>
              <a:t>dalla </a:t>
            </a:r>
            <a:r>
              <a:rPr sz="1400" spc="15" dirty="0">
                <a:latin typeface="Arial"/>
                <a:cs typeface="Arial"/>
              </a:rPr>
              <a:t>legge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sono  costantemente </a:t>
            </a:r>
            <a:r>
              <a:rPr sz="1400" spc="10" dirty="0">
                <a:latin typeface="Arial"/>
                <a:cs typeface="Arial"/>
              </a:rPr>
              <a:t>controllati . Usarli </a:t>
            </a:r>
            <a:r>
              <a:rPr sz="1400" spc="15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sotto la vigilanza </a:t>
            </a:r>
            <a:r>
              <a:rPr sz="1400" spc="15" dirty="0">
                <a:latin typeface="Arial"/>
                <a:cs typeface="Arial"/>
              </a:rPr>
              <a:t>di un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responsabile.</a:t>
            </a:r>
            <a:endParaRPr sz="1400" dirty="0">
              <a:latin typeface="Arial"/>
              <a:cs typeface="Arial"/>
            </a:endParaRPr>
          </a:p>
          <a:p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304800"/>
            <a:ext cx="9829800" cy="6083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/>
            <a:r>
              <a:rPr sz="1400" b="1" spc="10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caso di</a:t>
            </a:r>
            <a:r>
              <a:rPr sz="14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infortunio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/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ogni ambiente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lavoro </a:t>
            </a:r>
            <a:r>
              <a:rPr sz="1400" spc="15" dirty="0">
                <a:latin typeface="Arial"/>
                <a:cs typeface="Arial"/>
              </a:rPr>
              <a:t>potenzialmente pericoloso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indispensabile che attenzione </a:t>
            </a:r>
            <a:r>
              <a:rPr sz="1400" spc="20" dirty="0">
                <a:latin typeface="Arial"/>
                <a:cs typeface="Arial"/>
              </a:rPr>
              <a:t>e comportamento  </a:t>
            </a:r>
            <a:r>
              <a:rPr sz="1400" spc="15" dirty="0">
                <a:latin typeface="Arial"/>
                <a:cs typeface="Arial"/>
              </a:rPr>
              <a:t>siano adeguati. Coinvolgere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20" dirty="0">
                <a:latin typeface="Arial"/>
                <a:cs typeface="Arial"/>
              </a:rPr>
              <a:t>perchè mantengano </a:t>
            </a:r>
            <a:r>
              <a:rPr sz="1400" spc="15" dirty="0">
                <a:latin typeface="Arial"/>
                <a:cs typeface="Arial"/>
              </a:rPr>
              <a:t>sempre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atteggiamento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vigile.</a:t>
            </a:r>
            <a:endParaRPr sz="1400" dirty="0">
              <a:latin typeface="Arial"/>
              <a:cs typeface="Arial"/>
            </a:endParaRPr>
          </a:p>
          <a:p>
            <a:pPr marL="12700" marR="1318260">
              <a:spcBef>
                <a:spcPts val="55"/>
              </a:spcBef>
            </a:pP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sorte </a:t>
            </a:r>
            <a:r>
              <a:rPr sz="1400" spc="15" dirty="0">
                <a:latin typeface="Arial"/>
                <a:cs typeface="Arial"/>
              </a:rPr>
              <a:t>di un infortunato dipende sovente dalla rapidità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qualità </a:t>
            </a:r>
            <a:r>
              <a:rPr sz="1400" spc="10" dirty="0">
                <a:latin typeface="Arial"/>
                <a:cs typeface="Arial"/>
              </a:rPr>
              <a:t>dell’intervento.  </a:t>
            </a:r>
            <a:r>
              <a:rPr sz="1400" spc="15" dirty="0">
                <a:latin typeface="Arial"/>
                <a:cs typeface="Arial"/>
              </a:rPr>
              <a:t>Quali misure adottare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di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intervento: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35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prodigare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20" dirty="0">
                <a:latin typeface="Arial"/>
                <a:cs typeface="Arial"/>
              </a:rPr>
              <a:t>prime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cure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70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avvertire </a:t>
            </a:r>
            <a:r>
              <a:rPr sz="1400" spc="10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docente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responsabile del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60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avvertire </a:t>
            </a:r>
            <a:r>
              <a:rPr sz="1400" spc="10" dirty="0">
                <a:latin typeface="Arial"/>
                <a:cs typeface="Arial"/>
              </a:rPr>
              <a:t>il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118.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/>
            <a:r>
              <a:rPr sz="1400" spc="20" dirty="0">
                <a:latin typeface="Arial"/>
                <a:cs typeface="Arial"/>
              </a:rPr>
              <a:t>CURE </a:t>
            </a:r>
            <a:r>
              <a:rPr sz="1400" spc="2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PRONTO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SOCCORSO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spc="15" dirty="0">
                <a:latin typeface="Arial"/>
                <a:cs typeface="Arial"/>
              </a:rPr>
              <a:t>Mantenere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20" dirty="0">
                <a:latin typeface="Arial"/>
                <a:cs typeface="Arial"/>
              </a:rPr>
              <a:t>calma e </a:t>
            </a:r>
            <a:r>
              <a:rPr sz="1400" spc="15" dirty="0">
                <a:latin typeface="Arial"/>
                <a:cs typeface="Arial"/>
              </a:rPr>
              <a:t>avvisare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responsabili.</a:t>
            </a:r>
            <a:endParaRPr sz="1400" dirty="0">
              <a:latin typeface="Arial"/>
              <a:cs typeface="Arial"/>
            </a:endParaRPr>
          </a:p>
          <a:p>
            <a:pPr marL="12700" algn="just">
              <a:spcBef>
                <a:spcPts val="10"/>
              </a:spcBef>
            </a:pPr>
            <a:r>
              <a:rPr sz="1400" b="1" spc="10" dirty="0">
                <a:latin typeface="Arial"/>
                <a:cs typeface="Arial"/>
              </a:rPr>
              <a:t>In </a:t>
            </a:r>
            <a:r>
              <a:rPr sz="1400" b="1" spc="15" dirty="0">
                <a:latin typeface="Arial"/>
                <a:cs typeface="Arial"/>
              </a:rPr>
              <a:t>caso di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ustione:</a:t>
            </a:r>
            <a:endParaRPr sz="1400" dirty="0">
              <a:latin typeface="Arial"/>
              <a:cs typeface="Arial"/>
            </a:endParaRPr>
          </a:p>
          <a:p>
            <a:pPr marL="12700" marR="8255"/>
            <a:r>
              <a:rPr sz="1400" spc="10" dirty="0">
                <a:latin typeface="Arial"/>
                <a:cs typeface="Arial"/>
              </a:rPr>
              <a:t>Irrorare </a:t>
            </a:r>
            <a:r>
              <a:rPr sz="1400" spc="15" dirty="0">
                <a:latin typeface="Arial"/>
                <a:cs typeface="Arial"/>
              </a:rPr>
              <a:t>immediatamente </a:t>
            </a:r>
            <a:r>
              <a:rPr sz="1400" spc="25" dirty="0">
                <a:latin typeface="Arial"/>
                <a:cs typeface="Arial"/>
              </a:rPr>
              <a:t>ed </a:t>
            </a:r>
            <a:r>
              <a:rPr sz="1400" spc="20" dirty="0">
                <a:latin typeface="Arial"/>
                <a:cs typeface="Arial"/>
              </a:rPr>
              <a:t>abbondantemente </a:t>
            </a:r>
            <a:r>
              <a:rPr sz="1400" spc="10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acqua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parte </a:t>
            </a:r>
            <a:r>
              <a:rPr sz="1400" spc="10" dirty="0">
                <a:latin typeface="Arial"/>
                <a:cs typeface="Arial"/>
              </a:rPr>
              <a:t>colpita. </a:t>
            </a:r>
            <a:r>
              <a:rPr sz="1400" spc="15" dirty="0">
                <a:latin typeface="Arial"/>
                <a:cs typeface="Arial"/>
              </a:rPr>
              <a:t>Far scorrere acqua fredda per  5-10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min.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b="1" spc="15" dirty="0">
                <a:latin typeface="Arial"/>
                <a:cs typeface="Arial"/>
              </a:rPr>
              <a:t>Lesione </a:t>
            </a:r>
            <a:r>
              <a:rPr sz="1400" b="1" spc="20" dirty="0">
                <a:latin typeface="Arial"/>
                <a:cs typeface="Arial"/>
              </a:rPr>
              <a:t>da sostanza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corrosiva: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b="1" spc="20" dirty="0">
                <a:latin typeface="Arial"/>
                <a:cs typeface="Arial"/>
              </a:rPr>
              <a:t>dopo </a:t>
            </a:r>
            <a:r>
              <a:rPr sz="1400" b="1" spc="15" dirty="0">
                <a:latin typeface="Arial"/>
                <a:cs typeface="Arial"/>
              </a:rPr>
              <a:t>ingestione</a:t>
            </a:r>
            <a:r>
              <a:rPr sz="1400" spc="15" dirty="0">
                <a:latin typeface="Arial"/>
                <a:cs typeface="Arial"/>
              </a:rPr>
              <a:t>: sciacquare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20" dirty="0">
                <a:latin typeface="Arial"/>
                <a:cs typeface="Arial"/>
              </a:rPr>
              <a:t>bocca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abbondante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acqua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spc="10" dirty="0">
                <a:latin typeface="Arial"/>
                <a:cs typeface="Arial"/>
              </a:rPr>
              <a:t>far </a:t>
            </a:r>
            <a:r>
              <a:rPr sz="1400" spc="15" dirty="0">
                <a:latin typeface="Arial"/>
                <a:cs typeface="Arial"/>
              </a:rPr>
              <a:t>bere un po’ d’acqua per </a:t>
            </a:r>
            <a:r>
              <a:rPr sz="1400" spc="10" dirty="0">
                <a:latin typeface="Arial"/>
                <a:cs typeface="Arial"/>
              </a:rPr>
              <a:t>diluire la </a:t>
            </a:r>
            <a:r>
              <a:rPr sz="1400" spc="15" dirty="0">
                <a:latin typeface="Arial"/>
                <a:cs typeface="Arial"/>
              </a:rPr>
              <a:t>sostanza corrosiva </a:t>
            </a:r>
            <a:r>
              <a:rPr sz="1400" spc="10" dirty="0">
                <a:latin typeface="Arial"/>
                <a:cs typeface="Arial"/>
              </a:rPr>
              <a:t>( </a:t>
            </a:r>
            <a:r>
              <a:rPr sz="1400" spc="20" dirty="0">
                <a:latin typeface="Arial"/>
                <a:cs typeface="Arial"/>
              </a:rPr>
              <a:t>da </a:t>
            </a:r>
            <a:r>
              <a:rPr sz="1400" spc="10" dirty="0">
                <a:latin typeface="Arial"/>
                <a:cs typeface="Arial"/>
              </a:rPr>
              <a:t>evitare in </a:t>
            </a:r>
            <a:r>
              <a:rPr sz="1400" spc="15" dirty="0">
                <a:latin typeface="Arial"/>
                <a:cs typeface="Arial"/>
              </a:rPr>
              <a:t>caso di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svenimento).</a:t>
            </a:r>
            <a:endParaRPr sz="1400" dirty="0">
              <a:latin typeface="Arial"/>
              <a:cs typeface="Arial"/>
            </a:endParaRPr>
          </a:p>
          <a:p>
            <a:pPr marL="44450" algn="just"/>
            <a:r>
              <a:rPr sz="1400" b="1" spc="20" dirty="0">
                <a:latin typeface="Arial"/>
                <a:cs typeface="Arial"/>
              </a:rPr>
              <a:t>dopo </a:t>
            </a:r>
            <a:r>
              <a:rPr sz="1400" b="1" spc="15" dirty="0">
                <a:latin typeface="Arial"/>
                <a:cs typeface="Arial"/>
              </a:rPr>
              <a:t>contatto: </a:t>
            </a:r>
            <a:r>
              <a:rPr sz="1400" spc="15" dirty="0">
                <a:latin typeface="Arial"/>
                <a:cs typeface="Arial"/>
              </a:rPr>
              <a:t>sciacquare </a:t>
            </a:r>
            <a:r>
              <a:rPr sz="1400" spc="20" dirty="0">
                <a:latin typeface="Arial"/>
                <a:cs typeface="Arial"/>
              </a:rPr>
              <a:t>con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acqua.</a:t>
            </a:r>
            <a:endParaRPr sz="1400" dirty="0">
              <a:latin typeface="Arial"/>
              <a:cs typeface="Arial"/>
            </a:endParaRPr>
          </a:p>
          <a:p>
            <a:endParaRPr sz="1400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3655" algn="just">
              <a:spcBef>
                <a:spcPts val="5"/>
              </a:spcBef>
            </a:pP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Registrazione degli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incidenti </a:t>
            </a: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degli</a:t>
            </a:r>
            <a:r>
              <a:rPr sz="1400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infortuni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Ogni incidente grave, </a:t>
            </a:r>
            <a:r>
              <a:rPr sz="1400" spc="20" dirty="0">
                <a:latin typeface="Arial"/>
                <a:cs typeface="Arial"/>
              </a:rPr>
              <a:t>anche </a:t>
            </a:r>
            <a:r>
              <a:rPr sz="1400" spc="10" dirty="0">
                <a:latin typeface="Arial"/>
                <a:cs typeface="Arial"/>
              </a:rPr>
              <a:t>quelli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provano conseguenze per </a:t>
            </a:r>
            <a:r>
              <a:rPr sz="1400" spc="10" dirty="0">
                <a:latin typeface="Arial"/>
                <a:cs typeface="Arial"/>
              </a:rPr>
              <a:t>la salute, </a:t>
            </a:r>
            <a:r>
              <a:rPr sz="1400" spc="15" dirty="0">
                <a:latin typeface="Arial"/>
                <a:cs typeface="Arial"/>
              </a:rPr>
              <a:t>deve essere registrato  </a:t>
            </a:r>
            <a:r>
              <a:rPr sz="1400" spc="10" dirty="0">
                <a:latin typeface="Arial"/>
                <a:cs typeface="Arial"/>
              </a:rPr>
              <a:t>sugli appositi </a:t>
            </a:r>
            <a:r>
              <a:rPr sz="1400" spc="15" dirty="0">
                <a:latin typeface="Arial"/>
                <a:cs typeface="Arial"/>
              </a:rPr>
              <a:t>moduli predisposti </a:t>
            </a:r>
            <a:r>
              <a:rPr sz="1400" spc="10" dirty="0">
                <a:latin typeface="Arial"/>
                <a:cs typeface="Arial"/>
              </a:rPr>
              <a:t>dalla </a:t>
            </a:r>
            <a:r>
              <a:rPr sz="1400" spc="15" dirty="0">
                <a:latin typeface="Arial"/>
                <a:cs typeface="Arial"/>
              </a:rPr>
              <a:t>Presidenza,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potere </a:t>
            </a:r>
            <a:r>
              <a:rPr sz="1400" spc="10" dirty="0">
                <a:latin typeface="Arial"/>
                <a:cs typeface="Arial"/>
              </a:rPr>
              <a:t>servire </a:t>
            </a:r>
            <a:r>
              <a:rPr sz="1400" spc="20" dirty="0">
                <a:latin typeface="Arial"/>
                <a:cs typeface="Arial"/>
              </a:rPr>
              <a:t>come </a:t>
            </a:r>
            <a:r>
              <a:rPr sz="1400" spc="15" dirty="0">
                <a:latin typeface="Arial"/>
                <a:cs typeface="Arial"/>
              </a:rPr>
              <a:t>base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dati per la  prevenzione </a:t>
            </a:r>
            <a:r>
              <a:rPr sz="1400" spc="10" dirty="0">
                <a:latin typeface="Arial"/>
                <a:cs typeface="Arial"/>
              </a:rPr>
              <a:t>di possibili infortuni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futuri.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gli infortuni </a:t>
            </a:r>
            <a:r>
              <a:rPr sz="1400" spc="15" dirty="0">
                <a:latin typeface="Arial"/>
                <a:cs typeface="Arial"/>
              </a:rPr>
              <a:t>devono essere </a:t>
            </a:r>
            <a:r>
              <a:rPr sz="1400" spc="10" dirty="0">
                <a:latin typeface="Arial"/>
                <a:cs typeface="Arial"/>
              </a:rPr>
              <a:t>effettuate </a:t>
            </a:r>
            <a:r>
              <a:rPr sz="1400" spc="15" dirty="0">
                <a:latin typeface="Arial"/>
                <a:cs typeface="Arial"/>
              </a:rPr>
              <a:t>anche </a:t>
            </a:r>
            <a:r>
              <a:rPr sz="1400" dirty="0">
                <a:latin typeface="Arial"/>
                <a:cs typeface="Arial"/>
              </a:rPr>
              <a:t>le </a:t>
            </a:r>
            <a:r>
              <a:rPr sz="1400" spc="10" dirty="0">
                <a:latin typeface="Arial"/>
                <a:cs typeface="Arial"/>
              </a:rPr>
              <a:t>registrazioni previste </a:t>
            </a:r>
            <a:r>
              <a:rPr sz="1400" spc="15" dirty="0">
                <a:latin typeface="Arial"/>
                <a:cs typeface="Arial"/>
              </a:rPr>
              <a:t>dalle </a:t>
            </a:r>
            <a:r>
              <a:rPr sz="1400" spc="20" dirty="0">
                <a:latin typeface="Arial"/>
                <a:cs typeface="Arial"/>
              </a:rPr>
              <a:t>norme </a:t>
            </a:r>
            <a:r>
              <a:rPr sz="1400" spc="15" dirty="0">
                <a:latin typeface="Arial"/>
                <a:cs typeface="Arial"/>
              </a:rPr>
              <a:t>di legge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vigenti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49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78420"/>
            <a:ext cx="9525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LABORATORI: </a:t>
            </a:r>
            <a:r>
              <a:rPr sz="1600" spc="15" dirty="0">
                <a:solidFill>
                  <a:srgbClr val="0000FF"/>
                </a:solidFill>
                <a:latin typeface="Arial"/>
                <a:cs typeface="Arial"/>
              </a:rPr>
              <a:t>OBBLIGHI,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RESPONSABILITA’, </a:t>
            </a:r>
            <a:r>
              <a:rPr sz="1600" spc="25" dirty="0">
                <a:solidFill>
                  <a:srgbClr val="0000FF"/>
                </a:solidFill>
                <a:latin typeface="Arial"/>
                <a:cs typeface="Arial"/>
              </a:rPr>
              <a:t>COMPETENZE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600" spc="15" dirty="0">
                <a:solidFill>
                  <a:srgbClr val="0000FF"/>
                </a:solidFill>
                <a:latin typeface="Arial"/>
                <a:cs typeface="Arial"/>
              </a:rPr>
              <a:t>MANSIONI IN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AMBITO</a:t>
            </a:r>
            <a:r>
              <a:rPr sz="16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SCOLASTICO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00525"/>
              </p:ext>
            </p:extLst>
          </p:nvPr>
        </p:nvGraphicFramePr>
        <p:xfrm>
          <a:off x="152400" y="1524000"/>
          <a:ext cx="9753600" cy="5595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514"/>
                <a:gridCol w="1897405"/>
                <a:gridCol w="5898681"/>
              </a:tblGrid>
              <a:tr h="56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57175" marR="248920" indent="12763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FIGURA  </a:t>
                      </a:r>
                      <a:r>
                        <a:rPr sz="1000" b="1" spc="1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2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1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2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A</a:t>
                      </a:r>
                      <a:endParaRPr lang="it-IT" sz="1000" b="1" dirty="0" smtClean="0">
                        <a:latin typeface="Arial"/>
                        <a:cs typeface="Arial"/>
                      </a:endParaRPr>
                    </a:p>
                    <a:p>
                      <a:pPr marL="257175" marR="248920" indent="127635">
                        <a:lnSpc>
                          <a:spcPts val="860"/>
                        </a:lnSpc>
                      </a:pPr>
                      <a:endParaRPr lang="it-IT" sz="1000" b="1" dirty="0" smtClean="0">
                        <a:latin typeface="Arial"/>
                        <a:cs typeface="Arial"/>
                      </a:endParaRPr>
                    </a:p>
                    <a:p>
                      <a:pPr marL="257175" marR="248920" indent="127635">
                        <a:lnSpc>
                          <a:spcPts val="86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1605" marR="132080" indent="63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FIGURA 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NAL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RIFERIMENTO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OBBLIGHI, RESPONSABILITA’, COMPETENZE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MANSIONI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4177">
                <a:tc>
                  <a:txBody>
                    <a:bodyPr/>
                    <a:lstStyle/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r>
                        <a:rPr sz="1000" spc="15" dirty="0" err="1" smtClean="0">
                          <a:latin typeface="Arial"/>
                          <a:cs typeface="Arial"/>
                        </a:rPr>
                        <a:t>Insegnanti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 smtClean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 smtClean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 smtClean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 smtClean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 smtClean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r>
                        <a:rPr sz="1000" spc="10" dirty="0" err="1" smtClean="0">
                          <a:latin typeface="Arial"/>
                          <a:cs typeface="Arial"/>
                        </a:rPr>
                        <a:t>Preposti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 marR="3479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Addestrare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gli allievi all’uso di attrezzature,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macchine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tecniche di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lavorazione;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282575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Sviluppare negli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allievi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comportamenti di autotutela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della  salute;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Promuovere la conoscenza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dei rischi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delle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norme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355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prevenzione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nei luoghi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 lavoro, ai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quali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  sono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assimilabili;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Informare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gli studenti sugli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obblighi che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legge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prescrive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nei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092">
                <a:tc>
                  <a:txBody>
                    <a:bodyPr/>
                    <a:lstStyle/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r>
                        <a:rPr sz="1000" spc="15" dirty="0" err="1" smtClean="0">
                          <a:latin typeface="Arial"/>
                          <a:cs typeface="Arial"/>
                        </a:rPr>
                        <a:t>Studenti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r>
                        <a:rPr sz="1000" spc="15" dirty="0" err="1" smtClean="0">
                          <a:latin typeface="Arial"/>
                          <a:cs typeface="Arial"/>
                        </a:rPr>
                        <a:t>Lavoratori</a:t>
                      </a:r>
                      <a:r>
                        <a:rPr sz="1000" spc="1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 marR="3759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Rispettare le misure disposte dagli insegnanti al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fine di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rendere sicuro lo svolgimento delle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attività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pratiche;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Usare con la necessaria cura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 di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di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cui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6407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sono dotate le macchine, 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attrezzature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mezzi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protezione, compresi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quelli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personali;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889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 startAt="3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Segnalare immediatamente agli insegnanti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collaboratori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tecnici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l’eventuale deficienza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riscontrata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eventuali condizioni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pericolo;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35560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20" dirty="0">
                          <a:latin typeface="Arial"/>
                          <a:cs typeface="Arial"/>
                        </a:rPr>
                        <a:t>Non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rimuovere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modificare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di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mezzi di protezione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impianti, macchine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attrezzature;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Evitare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l’esecuzione di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manovre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pericolose;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5821">
                <a:tc>
                  <a:txBody>
                    <a:bodyPr/>
                    <a:lstStyle/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 smtClean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r>
                        <a:rPr sz="1000" spc="15" dirty="0" err="1" smtClean="0">
                          <a:latin typeface="Arial"/>
                          <a:cs typeface="Arial"/>
                        </a:rPr>
                        <a:t>Personale</a:t>
                      </a:r>
                      <a:r>
                        <a:rPr sz="1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A.T.A.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Pulire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posti di lavoro (personale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ausiliario);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56769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Fornire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necessaria assistenza tecnica durante lo  svolgimento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delle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esercitazioni (collaboratori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tecnici);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37401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Effettuare 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conduzione,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l’ordinaria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manutenzione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riparazione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320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di macchine, apparecchiature ed attrezzature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dotazione  dei laboratori (collaboratori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tecnici);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</TotalTime>
  <Words>1934</Words>
  <Application>Microsoft Office PowerPoint</Application>
  <PresentationFormat>Personalizzato</PresentationFormat>
  <Paragraphs>213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Elementare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SICUREZZA LAB_FISICA.doc</dc:title>
  <dc:creator>WinXP</dc:creator>
  <cp:lastModifiedBy>jessica</cp:lastModifiedBy>
  <cp:revision>2</cp:revision>
  <dcterms:created xsi:type="dcterms:W3CDTF">2016-11-15T17:22:03Z</dcterms:created>
  <dcterms:modified xsi:type="dcterms:W3CDTF">2016-11-17T16:46:23Z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1601-04-20T00:00:00Z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2016-11-15T00:00:00Z</vt:filetime>
  </property>
</Properties>
</file>